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256" r:id="rId2"/>
    <p:sldId id="327" r:id="rId3"/>
    <p:sldId id="326" r:id="rId4"/>
    <p:sldId id="344" r:id="rId5"/>
    <p:sldId id="346" r:id="rId6"/>
    <p:sldId id="353" r:id="rId7"/>
    <p:sldId id="354" r:id="rId8"/>
    <p:sldId id="333" r:id="rId9"/>
    <p:sldId id="329" r:id="rId10"/>
    <p:sldId id="330" r:id="rId11"/>
    <p:sldId id="328" r:id="rId12"/>
    <p:sldId id="331" r:id="rId13"/>
    <p:sldId id="332" r:id="rId14"/>
    <p:sldId id="343" r:id="rId15"/>
    <p:sldId id="347" r:id="rId16"/>
    <p:sldId id="348" r:id="rId17"/>
    <p:sldId id="349" r:id="rId18"/>
    <p:sldId id="350" r:id="rId19"/>
    <p:sldId id="351" r:id="rId20"/>
    <p:sldId id="352" r:id="rId21"/>
    <p:sldId id="293" r:id="rId22"/>
    <p:sldId id="294" r:id="rId23"/>
    <p:sldId id="295" r:id="rId24"/>
    <p:sldId id="296" r:id="rId25"/>
    <p:sldId id="257" r:id="rId26"/>
    <p:sldId id="297" r:id="rId27"/>
    <p:sldId id="258" r:id="rId28"/>
    <p:sldId id="259" r:id="rId29"/>
    <p:sldId id="260" r:id="rId30"/>
    <p:sldId id="261" r:id="rId31"/>
    <p:sldId id="263" r:id="rId32"/>
    <p:sldId id="264" r:id="rId33"/>
    <p:sldId id="265" r:id="rId34"/>
    <p:sldId id="266" r:id="rId35"/>
    <p:sldId id="337" r:id="rId36"/>
    <p:sldId id="268" r:id="rId37"/>
    <p:sldId id="269" r:id="rId38"/>
    <p:sldId id="270" r:id="rId39"/>
    <p:sldId id="272" r:id="rId40"/>
    <p:sldId id="273" r:id="rId41"/>
    <p:sldId id="274" r:id="rId42"/>
    <p:sldId id="271" r:id="rId43"/>
    <p:sldId id="275" r:id="rId44"/>
    <p:sldId id="307" r:id="rId45"/>
    <p:sldId id="303" r:id="rId46"/>
    <p:sldId id="315" r:id="rId47"/>
    <p:sldId id="314" r:id="rId48"/>
    <p:sldId id="301" r:id="rId49"/>
    <p:sldId id="302" r:id="rId50"/>
    <p:sldId id="338" r:id="rId51"/>
    <p:sldId id="305" r:id="rId52"/>
    <p:sldId id="345" r:id="rId53"/>
    <p:sldId id="339" r:id="rId54"/>
    <p:sldId id="341" r:id="rId55"/>
    <p:sldId id="340" r:id="rId56"/>
    <p:sldId id="342" r:id="rId57"/>
    <p:sldId id="311" r:id="rId58"/>
    <p:sldId id="316" r:id="rId59"/>
    <p:sldId id="318" r:id="rId60"/>
    <p:sldId id="317" r:id="rId61"/>
    <p:sldId id="323" r:id="rId62"/>
    <p:sldId id="319" r:id="rId63"/>
    <p:sldId id="320" r:id="rId64"/>
    <p:sldId id="306" r:id="rId65"/>
    <p:sldId id="322" r:id="rId66"/>
    <p:sldId id="321" r:id="rId67"/>
    <p:sldId id="310" r:id="rId68"/>
    <p:sldId id="308" r:id="rId69"/>
    <p:sldId id="309" r:id="rId70"/>
    <p:sldId id="262" r:id="rId71"/>
    <p:sldId id="324" r:id="rId72"/>
    <p:sldId id="325" r:id="rId73"/>
    <p:sldId id="285" r:id="rId74"/>
    <p:sldId id="286" r:id="rId75"/>
    <p:sldId id="312" r:id="rId76"/>
    <p:sldId id="313" r:id="rId77"/>
    <p:sldId id="287" r:id="rId78"/>
    <p:sldId id="288" r:id="rId79"/>
    <p:sldId id="289" r:id="rId80"/>
    <p:sldId id="290" r:id="rId81"/>
    <p:sldId id="291" r:id="rId82"/>
    <p:sldId id="292" r:id="rId83"/>
    <p:sldId id="298" r:id="rId84"/>
    <p:sldId id="299" r:id="rId85"/>
    <p:sldId id="300" r:id="rId86"/>
    <p:sldId id="335" r:id="rId87"/>
    <p:sldId id="336" r:id="rId88"/>
    <p:sldId id="276" r:id="rId89"/>
    <p:sldId id="304" r:id="rId90"/>
    <p:sldId id="284" r:id="rId91"/>
    <p:sldId id="334" r:id="rId92"/>
    <p:sldId id="277" r:id="rId93"/>
    <p:sldId id="278" r:id="rId94"/>
    <p:sldId id="279" r:id="rId95"/>
    <p:sldId id="280" r:id="rId96"/>
    <p:sldId id="281" r:id="rId97"/>
    <p:sldId id="282" r:id="rId98"/>
    <p:sldId id="267" r:id="rId99"/>
    <p:sldId id="283"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C2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3" autoAdjust="0"/>
    <p:restoredTop sz="94660"/>
  </p:normalViewPr>
  <p:slideViewPr>
    <p:cSldViewPr snapToGrid="0">
      <p:cViewPr varScale="1">
        <p:scale>
          <a:sx n="104" d="100"/>
          <a:sy n="104" d="100"/>
        </p:scale>
        <p:origin x="240"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27368-C615-4362-9CD3-D06BD5F2AD94}" type="datetimeFigureOut">
              <a:rPr lang="sk-SK" smtClean="0"/>
              <a:t>17. 9. 2024</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8656E-1E7C-43E7-A26F-83E2AFAFE55E}" type="slidenum">
              <a:rPr lang="sk-SK" smtClean="0"/>
              <a:t>‹#›</a:t>
            </a:fld>
            <a:endParaRPr lang="sk-SK"/>
          </a:p>
        </p:txBody>
      </p:sp>
    </p:spTree>
    <p:extLst>
      <p:ext uri="{BB962C8B-B14F-4D97-AF65-F5344CB8AC3E}">
        <p14:creationId xmlns:p14="http://schemas.microsoft.com/office/powerpoint/2010/main" val="334504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CA904BD6-1999-4E75-AD1C-20E7600509A9}" type="slidenum">
              <a:rPr lang="sk-SK" smtClean="0"/>
              <a:t>6</a:t>
            </a:fld>
            <a:endParaRPr lang="sk-SK"/>
          </a:p>
        </p:txBody>
      </p:sp>
    </p:spTree>
    <p:extLst>
      <p:ext uri="{BB962C8B-B14F-4D97-AF65-F5344CB8AC3E}">
        <p14:creationId xmlns:p14="http://schemas.microsoft.com/office/powerpoint/2010/main" val="381090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CA904BD6-1999-4E75-AD1C-20E7600509A9}" type="slidenum">
              <a:rPr lang="sk-SK" smtClean="0"/>
              <a:t>7</a:t>
            </a:fld>
            <a:endParaRPr lang="sk-SK"/>
          </a:p>
        </p:txBody>
      </p:sp>
    </p:spTree>
    <p:extLst>
      <p:ext uri="{BB962C8B-B14F-4D97-AF65-F5344CB8AC3E}">
        <p14:creationId xmlns:p14="http://schemas.microsoft.com/office/powerpoint/2010/main" val="141564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A0C0493C-04A9-4F8A-B3B0-463E554D3125}" type="slidenum">
              <a:rPr lang="sk-SK" smtClean="0"/>
              <a:t>79</a:t>
            </a:fld>
            <a:endParaRPr lang="sk-SK"/>
          </a:p>
        </p:txBody>
      </p:sp>
    </p:spTree>
    <p:extLst>
      <p:ext uri="{BB962C8B-B14F-4D97-AF65-F5344CB8AC3E}">
        <p14:creationId xmlns:p14="http://schemas.microsoft.com/office/powerpoint/2010/main" val="336861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A0C0493C-04A9-4F8A-B3B0-463E554D3125}" type="slidenum">
              <a:rPr lang="sk-SK" smtClean="0"/>
              <a:t>81</a:t>
            </a:fld>
            <a:endParaRPr lang="sk-SK"/>
          </a:p>
        </p:txBody>
      </p:sp>
    </p:spTree>
    <p:extLst>
      <p:ext uri="{BB962C8B-B14F-4D97-AF65-F5344CB8AC3E}">
        <p14:creationId xmlns:p14="http://schemas.microsoft.com/office/powerpoint/2010/main" val="2198121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A0C0493C-04A9-4F8A-B3B0-463E554D3125}" type="slidenum">
              <a:rPr lang="sk-SK" smtClean="0"/>
              <a:t>82</a:t>
            </a:fld>
            <a:endParaRPr lang="sk-SK"/>
          </a:p>
        </p:txBody>
      </p:sp>
    </p:spTree>
    <p:extLst>
      <p:ext uri="{BB962C8B-B14F-4D97-AF65-F5344CB8AC3E}">
        <p14:creationId xmlns:p14="http://schemas.microsoft.com/office/powerpoint/2010/main" val="378010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A0C0493C-04A9-4F8A-B3B0-463E554D3125}" type="slidenum">
              <a:rPr lang="sk-SK" smtClean="0"/>
              <a:t>96</a:t>
            </a:fld>
            <a:endParaRPr lang="sk-SK"/>
          </a:p>
        </p:txBody>
      </p:sp>
    </p:spTree>
    <p:extLst>
      <p:ext uri="{BB962C8B-B14F-4D97-AF65-F5344CB8AC3E}">
        <p14:creationId xmlns:p14="http://schemas.microsoft.com/office/powerpoint/2010/main" val="2863550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A0C0493C-04A9-4F8A-B3B0-463E554D3125}" type="slidenum">
              <a:rPr lang="sk-SK" smtClean="0"/>
              <a:t>98</a:t>
            </a:fld>
            <a:endParaRPr lang="sk-SK"/>
          </a:p>
        </p:txBody>
      </p:sp>
    </p:spTree>
    <p:extLst>
      <p:ext uri="{BB962C8B-B14F-4D97-AF65-F5344CB8AC3E}">
        <p14:creationId xmlns:p14="http://schemas.microsoft.com/office/powerpoint/2010/main" val="2285462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A0C0493C-04A9-4F8A-B3B0-463E554D3125}" type="slidenum">
              <a:rPr lang="sk-SK" smtClean="0"/>
              <a:t>99</a:t>
            </a:fld>
            <a:endParaRPr lang="sk-SK"/>
          </a:p>
        </p:txBody>
      </p:sp>
    </p:spTree>
    <p:extLst>
      <p:ext uri="{BB962C8B-B14F-4D97-AF65-F5344CB8AC3E}">
        <p14:creationId xmlns:p14="http://schemas.microsoft.com/office/powerpoint/2010/main" val="616050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k-SK"/>
              <a:t>Kliknutím upravte štýl predlohy nadpisu</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0EB68F72-D450-45A8-B87B-1C739EA18313}" type="datetimeFigureOut">
              <a:rPr lang="sk-SK" smtClean="0"/>
              <a:t>17. 9. 2024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433422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0EB68F72-D450-45A8-B87B-1C739EA18313}" type="datetimeFigureOut">
              <a:rPr lang="sk-SK" smtClean="0"/>
              <a:t>17. 9. 2024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729203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k-SK"/>
              <a:t>Kliknutím upravte štýl predlohy nadpisu</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Kliknite sem a upravte štýly predlohy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0EB68F72-D450-45A8-B87B-1C739EA18313}" type="datetimeFigureOut">
              <a:rPr lang="sk-SK" smtClean="0"/>
              <a:t>17. 9. 2024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4C84595-2E94-4602-9FA5-153D98016DAC}" type="slidenum">
              <a:rPr lang="sk-SK" smtClean="0"/>
              <a:t>‹#›</a:t>
            </a:fld>
            <a:endParaRPr lang="sk-SK"/>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46568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0EB68F72-D450-45A8-B87B-1C739EA18313}" type="datetimeFigureOut">
              <a:rPr lang="sk-SK" smtClean="0"/>
              <a:t>17. 9. 2024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1990011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k-SK"/>
              <a:t>Kliknutím upravte štýl predlohy nadpisu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Kliknite sem a upravte štýly predlohy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0EB68F72-D450-45A8-B87B-1C739EA18313}" type="datetimeFigureOut">
              <a:rPr lang="sk-SK" smtClean="0"/>
              <a:t>17. 9. 2024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4C84595-2E94-4602-9FA5-153D98016DAC}" type="slidenum">
              <a:rPr lang="sk-SK" smtClean="0"/>
              <a:t>‹#›</a:t>
            </a:fld>
            <a:endParaRPr lang="sk-SK"/>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97599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k-SK"/>
              <a:t>Kliknutím upravte štýl predlohy nadpisu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Kliknite sem a upravte štýly predlohy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0EB68F72-D450-45A8-B87B-1C739EA18313}" type="datetimeFigureOut">
              <a:rPr lang="sk-SK" smtClean="0"/>
              <a:t>17. 9. 2024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239541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0EB68F72-D450-45A8-B87B-1C739EA18313}" type="datetimeFigureOut">
              <a:rPr lang="sk-SK" smtClean="0"/>
              <a:t>17. 9. 2024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125781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0EB68F72-D450-45A8-B87B-1C739EA18313}" type="datetimeFigureOut">
              <a:rPr lang="sk-SK" smtClean="0"/>
              <a:t>17. 9. 2024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334947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0EB68F72-D450-45A8-B87B-1C739EA18313}" type="datetimeFigureOut">
              <a:rPr lang="sk-SK" smtClean="0"/>
              <a:t>17. 9. 2024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3176068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0EB68F72-D450-45A8-B87B-1C739EA18313}" type="datetimeFigureOut">
              <a:rPr lang="sk-SK" smtClean="0"/>
              <a:t>17. 9. 2024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316823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0EB68F72-D450-45A8-B87B-1C739EA18313}" type="datetimeFigureOut">
              <a:rPr lang="sk-SK" smtClean="0"/>
              <a:t>17. 9. 2024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4267680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a:t>Kliknutím upravte štýl predlohy nadpisu</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0EB68F72-D450-45A8-B87B-1C739EA18313}" type="datetimeFigureOut">
              <a:rPr lang="sk-SK" smtClean="0"/>
              <a:t>17. 9. 2024</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13801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0EB68F72-D450-45A8-B87B-1C739EA18313}" type="datetimeFigureOut">
              <a:rPr lang="sk-SK" smtClean="0"/>
              <a:t>17. 9. 2024</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360180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B68F72-D450-45A8-B87B-1C739EA18313}" type="datetimeFigureOut">
              <a:rPr lang="sk-SK" smtClean="0"/>
              <a:t>17. 9. 2024</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129924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k-SK"/>
              <a:t>Kliknutím upravte štýl predlohy nadpisu</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0EB68F72-D450-45A8-B87B-1C739EA18313}" type="datetimeFigureOut">
              <a:rPr lang="sk-SK" smtClean="0"/>
              <a:t>17. 9. 2024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382216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0EB68F72-D450-45A8-B87B-1C739EA18313}" type="datetimeFigureOut">
              <a:rPr lang="sk-SK" smtClean="0"/>
              <a:t>17. 9. 2024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C4C84595-2E94-4602-9FA5-153D98016DAC}" type="slidenum">
              <a:rPr lang="sk-SK" smtClean="0"/>
              <a:t>‹#›</a:t>
            </a:fld>
            <a:endParaRPr lang="sk-SK"/>
          </a:p>
        </p:txBody>
      </p:sp>
    </p:spTree>
    <p:extLst>
      <p:ext uri="{BB962C8B-B14F-4D97-AF65-F5344CB8AC3E}">
        <p14:creationId xmlns:p14="http://schemas.microsoft.com/office/powerpoint/2010/main" val="2448979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B68F72-D450-45A8-B87B-1C739EA18313}" type="datetimeFigureOut">
              <a:rPr lang="sk-SK" smtClean="0"/>
              <a:t>17. 9. 2024</a:t>
            </a:fld>
            <a:endParaRPr lang="sk-SK"/>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4C84595-2E94-4602-9FA5-153D98016DAC}" type="slidenum">
              <a:rPr lang="sk-SK" smtClean="0"/>
              <a:t>‹#›</a:t>
            </a:fld>
            <a:endParaRPr lang="sk-SK"/>
          </a:p>
        </p:txBody>
      </p:sp>
    </p:spTree>
    <p:extLst>
      <p:ext uri="{BB962C8B-B14F-4D97-AF65-F5344CB8AC3E}">
        <p14:creationId xmlns:p14="http://schemas.microsoft.com/office/powerpoint/2010/main" val="537743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fiit.stuba.sk/disciplinarna-komisia.html?page_id=1718"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ossja.ucdavis.edu/avoiding-plagiarism-mastering-art-scholarshi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uisi.fiit.stuba.sk/" TargetMode="Externa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advansd.fiit.stuba.sk/" TargetMode="External"/><Relationship Id="rId4" Type="http://schemas.openxmlformats.org/officeDocument/2006/relationships/hyperlink" Target="http://www.fiit.s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sel.vub.ac.be/jasco/lib/exe/fetchb6e2.php"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sel.vub.ac.be/jasco/lib/exe/fetchb6e2.php?cache=cache&amp;media=documentation%3Ajasco-vub-session1.pp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sel.vub.ac.be/jasco/lib/exe/fetchb6e2.php?cache=cache&amp;media=documentation%3Ajasco-vub-session1.ppt"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el.vub.ac.be/jasco/lib/exe/fetchb6e2.php"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sel.vub.ac.be/jasco/lib/exe/fetchb6e2.php?cache=cache&amp;media=documentation%3Ajasco-vub-session1.pp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sel.vub.ac.be/jasco/lib/exe/fetchb6e2.php"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sel.vub.ac.be/jasco/lib/exe/fetchb6e2.php?cache=cache&amp;media=documentation%3Ajasco-vub-session1.pp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el.vub.ac.be/jasco/lib/exe/fetchb6e2.php"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sel.vub.ac.be/jasco/lib/exe/fetchb6e2.php?cache=cache&amp;media=documentation%3Ajasco-vub-session1.pp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google.com/url?sa=i&amp;url=https%3A%2F%2Fwww.amazon.com%2FAspect-Oriented-Software-Development-Use-Cases%2Fdp%2F0321268881&amp;psig=AOvVaw0VBnKKncqUKNR37gDS5eT&amp;ust="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sites.google.com/site/sites/system/error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sites.google.com/site/sites/system/errors/"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marketplace.eclipse.org/content/aspectj-development-tool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pdfs.semanticscholar.org/5248/8cb80b33f4cef7a8246897afe5dce870629c.pdf"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caesarj.org/"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doi.org/10.1145/1753235.1753276"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pdfs.semanticscholar.org/5248/8cb80b33f4cef7a8246897afe5dce870629c.pdf"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CAD9CF-D33B-95B8-B843-34ED8AB3AD51}"/>
              </a:ext>
            </a:extLst>
          </p:cNvPr>
          <p:cNvSpPr>
            <a:spLocks noGrp="1"/>
          </p:cNvSpPr>
          <p:nvPr>
            <p:ph type="ctrTitle"/>
          </p:nvPr>
        </p:nvSpPr>
        <p:spPr>
          <a:xfrm>
            <a:off x="1523782" y="3501430"/>
            <a:ext cx="7766936" cy="1646302"/>
          </a:xfrm>
        </p:spPr>
        <p:txBody>
          <a:bodyPr>
            <a:noAutofit/>
          </a:bodyPr>
          <a:lstStyle/>
          <a:p>
            <a:r>
              <a:rPr lang="sk-SK" b="1" dirty="0" err="1"/>
              <a:t>Advanced</a:t>
            </a:r>
            <a:r>
              <a:rPr lang="sk-SK" b="1" dirty="0"/>
              <a:t> </a:t>
            </a:r>
            <a:r>
              <a:rPr lang="en-US" b="1" dirty="0"/>
              <a:t>M</a:t>
            </a:r>
            <a:r>
              <a:rPr lang="sk-SK" b="1" dirty="0" err="1"/>
              <a:t>odularization</a:t>
            </a:r>
            <a:r>
              <a:rPr lang="sk-SK" b="1" dirty="0"/>
              <a:t>, </a:t>
            </a:r>
            <a:r>
              <a:rPr lang="sk-SK" b="1" dirty="0" err="1"/>
              <a:t>Aspects</a:t>
            </a:r>
            <a:r>
              <a:rPr lang="sk-SK" b="1" dirty="0"/>
              <a:t>, and </a:t>
            </a:r>
            <a:r>
              <a:rPr lang="en-US" b="1" dirty="0"/>
              <a:t>T</a:t>
            </a:r>
            <a:r>
              <a:rPr lang="sk-SK" b="1" dirty="0" err="1"/>
              <a:t>heir</a:t>
            </a:r>
            <a:r>
              <a:rPr lang="sk-SK" b="1" dirty="0"/>
              <a:t> </a:t>
            </a:r>
            <a:r>
              <a:rPr lang="en-US" b="1" dirty="0"/>
              <a:t>A</a:t>
            </a:r>
            <a:r>
              <a:rPr lang="sk-SK" b="1" dirty="0" err="1"/>
              <a:t>pplication</a:t>
            </a:r>
            <a:r>
              <a:rPr lang="sk-SK" b="1" dirty="0"/>
              <a:t> in Software </a:t>
            </a:r>
            <a:r>
              <a:rPr lang="sk-SK" b="1" dirty="0" err="1"/>
              <a:t>Product</a:t>
            </a:r>
            <a:r>
              <a:rPr lang="sk-SK" b="1" dirty="0"/>
              <a:t> </a:t>
            </a:r>
            <a:r>
              <a:rPr lang="sk-SK" b="1" dirty="0" err="1"/>
              <a:t>Lines</a:t>
            </a:r>
            <a:endParaRPr lang="sk-SK" b="1" dirty="0"/>
          </a:p>
        </p:txBody>
      </p:sp>
      <p:sp>
        <p:nvSpPr>
          <p:cNvPr id="3" name="Podnadpis 2">
            <a:extLst>
              <a:ext uri="{FF2B5EF4-FFF2-40B4-BE49-F238E27FC236}">
                <a16:creationId xmlns:a16="http://schemas.microsoft.com/office/drawing/2014/main" id="{6B7B0A10-B10F-7498-3883-7158E155010A}"/>
              </a:ext>
            </a:extLst>
          </p:cNvPr>
          <p:cNvSpPr>
            <a:spLocks noGrp="1"/>
          </p:cNvSpPr>
          <p:nvPr>
            <p:ph type="subTitle" idx="1"/>
          </p:nvPr>
        </p:nvSpPr>
        <p:spPr>
          <a:xfrm>
            <a:off x="1523782" y="5280822"/>
            <a:ext cx="7766936" cy="1096899"/>
          </a:xfrm>
        </p:spPr>
        <p:txBody>
          <a:bodyPr/>
          <a:lstStyle/>
          <a:p>
            <a:r>
              <a:rPr lang="sk-SK" dirty="0" err="1"/>
              <a:t>Aspects</a:t>
            </a:r>
            <a:r>
              <a:rPr lang="sk-SK" dirty="0"/>
              <a:t> </a:t>
            </a:r>
            <a:r>
              <a:rPr lang="sk-SK" dirty="0" err="1"/>
              <a:t>around</a:t>
            </a:r>
            <a:r>
              <a:rPr lang="sk-SK" dirty="0"/>
              <a:t> </a:t>
            </a:r>
            <a:r>
              <a:rPr lang="sk-SK" dirty="0" err="1"/>
              <a:t>us</a:t>
            </a:r>
            <a:endParaRPr lang="sk-SK" dirty="0"/>
          </a:p>
        </p:txBody>
      </p:sp>
    </p:spTree>
    <p:extLst>
      <p:ext uri="{BB962C8B-B14F-4D97-AF65-F5344CB8AC3E}">
        <p14:creationId xmlns:p14="http://schemas.microsoft.com/office/powerpoint/2010/main" val="3716128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3640CD8F-1FDC-D780-C57F-5D102999B672}"/>
              </a:ext>
            </a:extLst>
          </p:cNvPr>
          <p:cNvPicPr>
            <a:picLocks noChangeAspect="1"/>
          </p:cNvPicPr>
          <p:nvPr/>
        </p:nvPicPr>
        <p:blipFill>
          <a:blip r:embed="rId2"/>
          <a:stretch>
            <a:fillRect/>
          </a:stretch>
        </p:blipFill>
        <p:spPr>
          <a:xfrm>
            <a:off x="2918811" y="58189"/>
            <a:ext cx="9519539" cy="6858000"/>
          </a:xfrm>
          <a:prstGeom prst="rect">
            <a:avLst/>
          </a:prstGeom>
        </p:spPr>
      </p:pic>
      <p:sp>
        <p:nvSpPr>
          <p:cNvPr id="4" name="Nadpis 1">
            <a:extLst>
              <a:ext uri="{FF2B5EF4-FFF2-40B4-BE49-F238E27FC236}">
                <a16:creationId xmlns:a16="http://schemas.microsoft.com/office/drawing/2014/main" id="{2CC53388-8362-CC2D-9B69-8ACC6F3100B9}"/>
              </a:ext>
            </a:extLst>
          </p:cNvPr>
          <p:cNvSpPr>
            <a:spLocks noGrp="1"/>
          </p:cNvSpPr>
          <p:nvPr>
            <p:ph type="title"/>
          </p:nvPr>
        </p:nvSpPr>
        <p:spPr>
          <a:xfrm>
            <a:off x="-82508" y="288435"/>
            <a:ext cx="3257970" cy="1320800"/>
          </a:xfrm>
        </p:spPr>
        <p:txBody>
          <a:bodyPr>
            <a:noAutofit/>
          </a:bodyPr>
          <a:lstStyle/>
          <a:p>
            <a:pPr algn="ctr"/>
            <a:r>
              <a:rPr lang="en-US" sz="6600" b="1" dirty="0"/>
              <a:t>Mini </a:t>
            </a:r>
            <a:br>
              <a:rPr lang="en-US" sz="6600" b="1" dirty="0"/>
            </a:br>
            <a:r>
              <a:rPr lang="en-US" sz="6600" b="1" dirty="0"/>
              <a:t>Project</a:t>
            </a:r>
            <a:endParaRPr lang="sk-SK" sz="6600" b="1" dirty="0"/>
          </a:p>
        </p:txBody>
      </p:sp>
    </p:spTree>
    <p:extLst>
      <p:ext uri="{BB962C8B-B14F-4D97-AF65-F5344CB8AC3E}">
        <p14:creationId xmlns:p14="http://schemas.microsoft.com/office/powerpoint/2010/main" val="374201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F78D21-8CA6-165E-4232-DDF79B07D214}"/>
              </a:ext>
            </a:extLst>
          </p:cNvPr>
          <p:cNvSpPr>
            <a:spLocks noGrp="1"/>
          </p:cNvSpPr>
          <p:nvPr>
            <p:ph type="title"/>
          </p:nvPr>
        </p:nvSpPr>
        <p:spPr>
          <a:xfrm>
            <a:off x="442665" y="322861"/>
            <a:ext cx="8596668" cy="1320800"/>
          </a:xfrm>
        </p:spPr>
        <p:txBody>
          <a:bodyPr>
            <a:normAutofit/>
          </a:bodyPr>
          <a:lstStyle/>
          <a:p>
            <a:r>
              <a:rPr lang="en-US" sz="6600" b="1" dirty="0"/>
              <a:t>Project Assessment</a:t>
            </a:r>
            <a:endParaRPr lang="sk-SK" sz="6600" b="1" dirty="0"/>
          </a:p>
        </p:txBody>
      </p:sp>
      <p:sp>
        <p:nvSpPr>
          <p:cNvPr id="3" name="Zástupný objekt pre obsah 2">
            <a:extLst>
              <a:ext uri="{FF2B5EF4-FFF2-40B4-BE49-F238E27FC236}">
                <a16:creationId xmlns:a16="http://schemas.microsoft.com/office/drawing/2014/main" id="{9098EE15-F571-6E56-537D-0EC17CD5EBAA}"/>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A3F66231-1E41-868F-8694-8CE48FF0B5BB}"/>
              </a:ext>
            </a:extLst>
          </p:cNvPr>
          <p:cNvPicPr>
            <a:picLocks noChangeAspect="1"/>
          </p:cNvPicPr>
          <p:nvPr/>
        </p:nvPicPr>
        <p:blipFill>
          <a:blip r:embed="rId2"/>
          <a:stretch>
            <a:fillRect/>
          </a:stretch>
        </p:blipFill>
        <p:spPr>
          <a:xfrm>
            <a:off x="0" y="2071721"/>
            <a:ext cx="12192000" cy="4397701"/>
          </a:xfrm>
          <a:prstGeom prst="rect">
            <a:avLst/>
          </a:prstGeom>
        </p:spPr>
      </p:pic>
    </p:spTree>
    <p:extLst>
      <p:ext uri="{BB962C8B-B14F-4D97-AF65-F5344CB8AC3E}">
        <p14:creationId xmlns:p14="http://schemas.microsoft.com/office/powerpoint/2010/main" val="3945120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6B7EC7-4204-E64C-3EAB-12AAC4ABE397}"/>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1D430747-AF34-EBD5-7E86-86BC6ECD9ECB}"/>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AD784DFC-A8EF-7A41-9FD7-93E230E92C41}"/>
              </a:ext>
            </a:extLst>
          </p:cNvPr>
          <p:cNvPicPr>
            <a:picLocks noChangeAspect="1"/>
          </p:cNvPicPr>
          <p:nvPr/>
        </p:nvPicPr>
        <p:blipFill>
          <a:blip r:embed="rId2"/>
          <a:stretch>
            <a:fillRect/>
          </a:stretch>
        </p:blipFill>
        <p:spPr>
          <a:xfrm>
            <a:off x="1152261" y="0"/>
            <a:ext cx="7346580" cy="6858000"/>
          </a:xfrm>
          <a:prstGeom prst="rect">
            <a:avLst/>
          </a:prstGeom>
        </p:spPr>
      </p:pic>
    </p:spTree>
    <p:extLst>
      <p:ext uri="{BB962C8B-B14F-4D97-AF65-F5344CB8AC3E}">
        <p14:creationId xmlns:p14="http://schemas.microsoft.com/office/powerpoint/2010/main" val="3844814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DA5DFB-7205-6A62-6A2F-B80743612F0D}"/>
              </a:ext>
            </a:extLst>
          </p:cNvPr>
          <p:cNvSpPr>
            <a:spLocks noGrp="1"/>
          </p:cNvSpPr>
          <p:nvPr>
            <p:ph type="title"/>
          </p:nvPr>
        </p:nvSpPr>
        <p:spPr/>
        <p:txBody>
          <a:bodyPr/>
          <a:lstStyle/>
          <a:p>
            <a:endParaRPr lang="sk-SK" dirty="0"/>
          </a:p>
        </p:txBody>
      </p:sp>
      <p:pic>
        <p:nvPicPr>
          <p:cNvPr id="5" name="Obrázok 4">
            <a:extLst>
              <a:ext uri="{FF2B5EF4-FFF2-40B4-BE49-F238E27FC236}">
                <a16:creationId xmlns:a16="http://schemas.microsoft.com/office/drawing/2014/main" id="{E9CD7507-0F40-2117-879C-C79F7F9B8ACA}"/>
              </a:ext>
            </a:extLst>
          </p:cNvPr>
          <p:cNvPicPr>
            <a:picLocks noChangeAspect="1"/>
          </p:cNvPicPr>
          <p:nvPr/>
        </p:nvPicPr>
        <p:blipFill>
          <a:blip r:embed="rId2"/>
          <a:stretch>
            <a:fillRect/>
          </a:stretch>
        </p:blipFill>
        <p:spPr>
          <a:xfrm>
            <a:off x="271458" y="113289"/>
            <a:ext cx="7133728" cy="6858000"/>
          </a:xfrm>
          <a:prstGeom prst="rect">
            <a:avLst/>
          </a:prstGeom>
        </p:spPr>
      </p:pic>
      <p:pic>
        <p:nvPicPr>
          <p:cNvPr id="9" name="Obrázok 8">
            <a:extLst>
              <a:ext uri="{FF2B5EF4-FFF2-40B4-BE49-F238E27FC236}">
                <a16:creationId xmlns:a16="http://schemas.microsoft.com/office/drawing/2014/main" id="{AC1E25C2-0194-609F-6A15-424D40625952}"/>
              </a:ext>
            </a:extLst>
          </p:cNvPr>
          <p:cNvPicPr>
            <a:picLocks noChangeAspect="1"/>
          </p:cNvPicPr>
          <p:nvPr/>
        </p:nvPicPr>
        <p:blipFill>
          <a:blip r:embed="rId3"/>
          <a:stretch>
            <a:fillRect/>
          </a:stretch>
        </p:blipFill>
        <p:spPr>
          <a:xfrm>
            <a:off x="7251313" y="3686999"/>
            <a:ext cx="4943460" cy="3187627"/>
          </a:xfrm>
          <a:prstGeom prst="rect">
            <a:avLst/>
          </a:prstGeom>
        </p:spPr>
      </p:pic>
      <p:sp>
        <p:nvSpPr>
          <p:cNvPr id="3" name="Šípka: doprava 2">
            <a:extLst>
              <a:ext uri="{FF2B5EF4-FFF2-40B4-BE49-F238E27FC236}">
                <a16:creationId xmlns:a16="http://schemas.microsoft.com/office/drawing/2014/main" id="{3A914603-2F08-30CA-BC58-7CFDFF4D9EF4}"/>
              </a:ext>
            </a:extLst>
          </p:cNvPr>
          <p:cNvSpPr/>
          <p:nvPr/>
        </p:nvSpPr>
        <p:spPr>
          <a:xfrm rot="21394855">
            <a:off x="1664549" y="6589131"/>
            <a:ext cx="5654513" cy="1653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Ľavá zložená zátvorka 3">
            <a:extLst>
              <a:ext uri="{FF2B5EF4-FFF2-40B4-BE49-F238E27FC236}">
                <a16:creationId xmlns:a16="http://schemas.microsoft.com/office/drawing/2014/main" id="{BC4AEAB5-107F-6D6D-BCB5-9852DB4D9715}"/>
              </a:ext>
            </a:extLst>
          </p:cNvPr>
          <p:cNvSpPr/>
          <p:nvPr/>
        </p:nvSpPr>
        <p:spPr>
          <a:xfrm>
            <a:off x="7008354" y="5280812"/>
            <a:ext cx="396832" cy="856101"/>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
        <p:nvSpPr>
          <p:cNvPr id="6" name="BlokTextu 5">
            <a:extLst>
              <a:ext uri="{FF2B5EF4-FFF2-40B4-BE49-F238E27FC236}">
                <a16:creationId xmlns:a16="http://schemas.microsoft.com/office/drawing/2014/main" id="{D18726E1-925E-539E-2EE8-AE0F45F15698}"/>
              </a:ext>
            </a:extLst>
          </p:cNvPr>
          <p:cNvSpPr txBox="1"/>
          <p:nvPr/>
        </p:nvSpPr>
        <p:spPr>
          <a:xfrm>
            <a:off x="5382497" y="5510389"/>
            <a:ext cx="1563248" cy="369332"/>
          </a:xfrm>
          <a:prstGeom prst="rect">
            <a:avLst/>
          </a:prstGeom>
          <a:noFill/>
        </p:spPr>
        <p:txBody>
          <a:bodyPr wrap="none" rtlCol="0">
            <a:spAutoFit/>
          </a:bodyPr>
          <a:lstStyle/>
          <a:p>
            <a:r>
              <a:rPr lang="en-US" b="1" dirty="0"/>
              <a:t>Presentation</a:t>
            </a:r>
            <a:endParaRPr lang="sk-SK" b="1" dirty="0"/>
          </a:p>
        </p:txBody>
      </p:sp>
      <p:sp>
        <p:nvSpPr>
          <p:cNvPr id="7" name="BlokTextu 6">
            <a:extLst>
              <a:ext uri="{FF2B5EF4-FFF2-40B4-BE49-F238E27FC236}">
                <a16:creationId xmlns:a16="http://schemas.microsoft.com/office/drawing/2014/main" id="{BFF3F117-9E9A-013A-4F2D-BC888E687C35}"/>
              </a:ext>
            </a:extLst>
          </p:cNvPr>
          <p:cNvSpPr txBox="1"/>
          <p:nvPr/>
        </p:nvSpPr>
        <p:spPr>
          <a:xfrm>
            <a:off x="3966886" y="6125448"/>
            <a:ext cx="1290738" cy="369332"/>
          </a:xfrm>
          <a:prstGeom prst="rect">
            <a:avLst/>
          </a:prstGeom>
          <a:noFill/>
        </p:spPr>
        <p:txBody>
          <a:bodyPr wrap="none" rtlCol="0">
            <a:spAutoFit/>
          </a:bodyPr>
          <a:lstStyle/>
          <a:p>
            <a:r>
              <a:rPr lang="en-US" b="1" dirty="0"/>
              <a:t>Discussion</a:t>
            </a:r>
            <a:endParaRPr lang="sk-SK" b="1" dirty="0"/>
          </a:p>
        </p:txBody>
      </p:sp>
    </p:spTree>
    <p:extLst>
      <p:ext uri="{BB962C8B-B14F-4D97-AF65-F5344CB8AC3E}">
        <p14:creationId xmlns:p14="http://schemas.microsoft.com/office/powerpoint/2010/main" val="422039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A9BFA7-AA5E-BC55-3E14-8748B96147BA}"/>
              </a:ext>
            </a:extLst>
          </p:cNvPr>
          <p:cNvSpPr>
            <a:spLocks noGrp="1"/>
          </p:cNvSpPr>
          <p:nvPr>
            <p:ph type="title"/>
          </p:nvPr>
        </p:nvSpPr>
        <p:spPr>
          <a:xfrm>
            <a:off x="364351" y="345713"/>
            <a:ext cx="8596668" cy="1320800"/>
          </a:xfrm>
        </p:spPr>
        <p:txBody>
          <a:bodyPr>
            <a:normAutofit/>
          </a:bodyPr>
          <a:lstStyle/>
          <a:p>
            <a:r>
              <a:rPr lang="en-US" sz="5400" b="1" dirty="0"/>
              <a:t>Overall Assessment</a:t>
            </a:r>
            <a:endParaRPr lang="sk-SK" sz="5400" b="1" dirty="0"/>
          </a:p>
        </p:txBody>
      </p:sp>
      <p:sp>
        <p:nvSpPr>
          <p:cNvPr id="3" name="Zástupný objekt pre obsah 2">
            <a:extLst>
              <a:ext uri="{FF2B5EF4-FFF2-40B4-BE49-F238E27FC236}">
                <a16:creationId xmlns:a16="http://schemas.microsoft.com/office/drawing/2014/main" id="{67544D0C-810F-F80B-F3DB-6D24BC902A2F}"/>
              </a:ext>
            </a:extLst>
          </p:cNvPr>
          <p:cNvSpPr>
            <a:spLocks noGrp="1"/>
          </p:cNvSpPr>
          <p:nvPr>
            <p:ph idx="1"/>
          </p:nvPr>
        </p:nvSpPr>
        <p:spPr/>
        <p:txBody>
          <a:bodyPr/>
          <a:lstStyle/>
          <a:p>
            <a:r>
              <a:rPr lang="en-US" b="1" dirty="0"/>
              <a:t>Projects</a:t>
            </a:r>
            <a:r>
              <a:rPr lang="en-US" dirty="0"/>
              <a:t>     - </a:t>
            </a:r>
            <a:r>
              <a:rPr lang="en-US" b="1" dirty="0">
                <a:solidFill>
                  <a:srgbClr val="FF0000"/>
                </a:solidFill>
              </a:rPr>
              <a:t>50 points </a:t>
            </a:r>
            <a:r>
              <a:rPr lang="en-US" dirty="0"/>
              <a:t>(project objective + semestral project + mini project)</a:t>
            </a:r>
          </a:p>
          <a:p>
            <a:r>
              <a:rPr lang="en-US" b="1" dirty="0"/>
              <a:t>Seminars </a:t>
            </a:r>
            <a:r>
              <a:rPr lang="en-US" dirty="0"/>
              <a:t>   - </a:t>
            </a:r>
            <a:r>
              <a:rPr lang="en-US" b="1" dirty="0">
                <a:solidFill>
                  <a:srgbClr val="FF0000"/>
                </a:solidFill>
              </a:rPr>
              <a:t>20 points </a:t>
            </a:r>
            <a:r>
              <a:rPr lang="en-US" dirty="0"/>
              <a:t>(discussions and presentation)</a:t>
            </a:r>
          </a:p>
          <a:p>
            <a:r>
              <a:rPr lang="en-US" b="1" dirty="0"/>
              <a:t>Final exam </a:t>
            </a:r>
            <a:r>
              <a:rPr lang="en-US" dirty="0"/>
              <a:t>- </a:t>
            </a:r>
            <a:r>
              <a:rPr lang="en-US" sz="2000" b="1" dirty="0">
                <a:solidFill>
                  <a:srgbClr val="FF0000"/>
                </a:solidFill>
              </a:rPr>
              <a:t>30 points</a:t>
            </a:r>
          </a:p>
          <a:p>
            <a:endParaRPr lang="en-US" dirty="0"/>
          </a:p>
          <a:p>
            <a:pPr lvl="4"/>
            <a:r>
              <a:rPr lang="en-US" sz="4000" b="1" dirty="0"/>
              <a:t>100 points</a:t>
            </a:r>
            <a:endParaRPr lang="sk-SK" sz="4000" b="1" dirty="0"/>
          </a:p>
        </p:txBody>
      </p:sp>
    </p:spTree>
    <p:extLst>
      <p:ext uri="{BB962C8B-B14F-4D97-AF65-F5344CB8AC3E}">
        <p14:creationId xmlns:p14="http://schemas.microsoft.com/office/powerpoint/2010/main" val="24838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55643D-C878-B02F-BC86-194C5BA85BE6}"/>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4F8264A3-DE2E-F2F6-B1D0-9BDDCA84591C}"/>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3B2A94DD-FD5E-33F2-70FE-892B497FAC74}"/>
              </a:ext>
            </a:extLst>
          </p:cNvPr>
          <p:cNvPicPr>
            <a:picLocks noChangeAspect="1"/>
          </p:cNvPicPr>
          <p:nvPr/>
        </p:nvPicPr>
        <p:blipFill>
          <a:blip r:embed="rId2"/>
          <a:stretch>
            <a:fillRect/>
          </a:stretch>
        </p:blipFill>
        <p:spPr>
          <a:xfrm>
            <a:off x="0" y="106014"/>
            <a:ext cx="12192000" cy="6645971"/>
          </a:xfrm>
          <a:prstGeom prst="rect">
            <a:avLst/>
          </a:prstGeom>
        </p:spPr>
      </p:pic>
    </p:spTree>
    <p:extLst>
      <p:ext uri="{BB962C8B-B14F-4D97-AF65-F5344CB8AC3E}">
        <p14:creationId xmlns:p14="http://schemas.microsoft.com/office/powerpoint/2010/main" val="1229782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F57B71-D9A1-1984-B961-9CB7E207A456}"/>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43C8C812-7CF5-8926-5FE3-604A8A09C4FE}"/>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894E5D90-F28D-98A9-EA17-AA37809F33FE}"/>
              </a:ext>
            </a:extLst>
          </p:cNvPr>
          <p:cNvPicPr>
            <a:picLocks noChangeAspect="1"/>
          </p:cNvPicPr>
          <p:nvPr/>
        </p:nvPicPr>
        <p:blipFill>
          <a:blip r:embed="rId2"/>
          <a:stretch>
            <a:fillRect/>
          </a:stretch>
        </p:blipFill>
        <p:spPr>
          <a:xfrm>
            <a:off x="0" y="182661"/>
            <a:ext cx="12192000" cy="6492678"/>
          </a:xfrm>
          <a:prstGeom prst="rect">
            <a:avLst/>
          </a:prstGeom>
        </p:spPr>
      </p:pic>
    </p:spTree>
    <p:extLst>
      <p:ext uri="{BB962C8B-B14F-4D97-AF65-F5344CB8AC3E}">
        <p14:creationId xmlns:p14="http://schemas.microsoft.com/office/powerpoint/2010/main" val="654283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4953B5-26C4-F742-551B-F90704E08091}"/>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44AD1660-0EDF-CBED-E65C-6CB77A6CFC1A}"/>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B1CC82AC-C971-BDBF-0729-F43D8D062221}"/>
              </a:ext>
            </a:extLst>
          </p:cNvPr>
          <p:cNvPicPr>
            <a:picLocks noChangeAspect="1"/>
          </p:cNvPicPr>
          <p:nvPr/>
        </p:nvPicPr>
        <p:blipFill>
          <a:blip r:embed="rId2"/>
          <a:stretch>
            <a:fillRect/>
          </a:stretch>
        </p:blipFill>
        <p:spPr>
          <a:xfrm>
            <a:off x="0" y="529849"/>
            <a:ext cx="12192000" cy="2714579"/>
          </a:xfrm>
          <a:prstGeom prst="rect">
            <a:avLst/>
          </a:prstGeom>
        </p:spPr>
      </p:pic>
    </p:spTree>
    <p:extLst>
      <p:ext uri="{BB962C8B-B14F-4D97-AF65-F5344CB8AC3E}">
        <p14:creationId xmlns:p14="http://schemas.microsoft.com/office/powerpoint/2010/main" val="3478260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1E72F7-86B8-916F-6AEE-E0DEB7D98827}"/>
              </a:ext>
            </a:extLst>
          </p:cNvPr>
          <p:cNvSpPr>
            <a:spLocks noGrp="1"/>
          </p:cNvSpPr>
          <p:nvPr>
            <p:ph type="title"/>
          </p:nvPr>
        </p:nvSpPr>
        <p:spPr>
          <a:xfrm>
            <a:off x="376625" y="173878"/>
            <a:ext cx="8596668" cy="1320800"/>
          </a:xfrm>
        </p:spPr>
        <p:txBody>
          <a:bodyPr>
            <a:normAutofit/>
          </a:bodyPr>
          <a:lstStyle/>
          <a:p>
            <a:r>
              <a:rPr lang="sk-SK" sz="6000" b="1" dirty="0" err="1"/>
              <a:t>Plagiarism</a:t>
            </a:r>
            <a:endParaRPr lang="sk-SK" sz="6000" b="1" dirty="0"/>
          </a:p>
        </p:txBody>
      </p:sp>
      <p:sp>
        <p:nvSpPr>
          <p:cNvPr id="3" name="Zástupný objekt pre obsah 2">
            <a:extLst>
              <a:ext uri="{FF2B5EF4-FFF2-40B4-BE49-F238E27FC236}">
                <a16:creationId xmlns:a16="http://schemas.microsoft.com/office/drawing/2014/main" id="{DDFD585F-0E89-40D5-9E27-FFB85DAB7B65}"/>
              </a:ext>
            </a:extLst>
          </p:cNvPr>
          <p:cNvSpPr>
            <a:spLocks noGrp="1"/>
          </p:cNvSpPr>
          <p:nvPr>
            <p:ph idx="1"/>
          </p:nvPr>
        </p:nvSpPr>
        <p:spPr>
          <a:xfrm>
            <a:off x="1223519" y="1139891"/>
            <a:ext cx="8596668" cy="1320800"/>
          </a:xfrm>
        </p:spPr>
        <p:txBody>
          <a:bodyPr/>
          <a:lstStyle/>
          <a:p>
            <a:r>
              <a:rPr lang="en-US" b="0" i="0" dirty="0">
                <a:solidFill>
                  <a:srgbClr val="212529"/>
                </a:solidFill>
                <a:effectLst/>
                <a:latin typeface="Domine"/>
              </a:rPr>
              <a:t>Taking each other's work, which is not yours as your own, is known as plagiarism. It's a forbidden practice. Cases, where such practices are detected will be sent for further investigation and resolution by a disciplinary commission according to valid rules. These rules apply in this subject and disciplinary process.</a:t>
            </a:r>
            <a:endParaRPr lang="sk-SK" dirty="0"/>
          </a:p>
        </p:txBody>
      </p:sp>
      <p:sp>
        <p:nvSpPr>
          <p:cNvPr id="7" name="BlokTextu 6">
            <a:extLst>
              <a:ext uri="{FF2B5EF4-FFF2-40B4-BE49-F238E27FC236}">
                <a16:creationId xmlns:a16="http://schemas.microsoft.com/office/drawing/2014/main" id="{BED56135-272E-285A-B78D-1F2E04900F06}"/>
              </a:ext>
            </a:extLst>
          </p:cNvPr>
          <p:cNvSpPr txBox="1"/>
          <p:nvPr/>
        </p:nvSpPr>
        <p:spPr>
          <a:xfrm>
            <a:off x="2337828" y="2824943"/>
            <a:ext cx="7895303" cy="2308324"/>
          </a:xfrm>
          <a:prstGeom prst="rect">
            <a:avLst/>
          </a:prstGeom>
          <a:noFill/>
        </p:spPr>
        <p:txBody>
          <a:bodyPr wrap="none" rtlCol="0">
            <a:spAutoFit/>
          </a:bodyPr>
          <a:lstStyle/>
          <a:p>
            <a:pPr algn="l">
              <a:buFont typeface="Arial" panose="020B0604020202020204" pitchFamily="34" charset="0"/>
              <a:buChar char="•"/>
            </a:pPr>
            <a:r>
              <a:rPr lang="sk-SK" b="1" i="0" dirty="0">
                <a:solidFill>
                  <a:srgbClr val="212529"/>
                </a:solidFill>
                <a:effectLst/>
                <a:latin typeface="Domine"/>
              </a:rPr>
              <a:t> </a:t>
            </a:r>
            <a:r>
              <a:rPr lang="en-US" b="1" i="0" dirty="0">
                <a:solidFill>
                  <a:srgbClr val="212529"/>
                </a:solidFill>
                <a:effectLst/>
                <a:latin typeface="Domine"/>
              </a:rPr>
              <a:t>Cheating on tests:</a:t>
            </a:r>
          </a:p>
          <a:p>
            <a:pPr algn="l"/>
            <a:r>
              <a:rPr lang="sk-SK" dirty="0">
                <a:solidFill>
                  <a:srgbClr val="212529"/>
                </a:solidFill>
                <a:latin typeface="system-ui"/>
              </a:rPr>
              <a:t>	</a:t>
            </a:r>
            <a:r>
              <a:rPr lang="en-US" b="0" i="0" dirty="0">
                <a:solidFill>
                  <a:srgbClr val="212529"/>
                </a:solidFill>
                <a:effectLst/>
                <a:latin typeface="system-ui"/>
              </a:rPr>
              <a:t>Disqualification from the test and assigning zero points.</a:t>
            </a:r>
          </a:p>
          <a:p>
            <a:pPr algn="l">
              <a:buFont typeface="Arial" panose="020B0604020202020204" pitchFamily="34" charset="0"/>
              <a:buChar char="•"/>
            </a:pPr>
            <a:r>
              <a:rPr lang="sk-SK" b="1" i="0" dirty="0">
                <a:solidFill>
                  <a:srgbClr val="212529"/>
                </a:solidFill>
                <a:effectLst/>
                <a:latin typeface="Domine"/>
              </a:rPr>
              <a:t> </a:t>
            </a:r>
            <a:r>
              <a:rPr lang="en-US" b="1" i="0" dirty="0">
                <a:solidFill>
                  <a:srgbClr val="212529"/>
                </a:solidFill>
                <a:effectLst/>
                <a:latin typeface="Domine"/>
              </a:rPr>
              <a:t>Cheating on exams:</a:t>
            </a:r>
          </a:p>
          <a:p>
            <a:pPr algn="l"/>
            <a:r>
              <a:rPr lang="sk-SK" b="0" i="0" dirty="0">
                <a:solidFill>
                  <a:srgbClr val="212529"/>
                </a:solidFill>
                <a:effectLst/>
                <a:latin typeface="system-ui"/>
              </a:rPr>
              <a:t>	</a:t>
            </a:r>
            <a:r>
              <a:rPr lang="en-US" b="0" i="0" dirty="0">
                <a:solidFill>
                  <a:srgbClr val="212529"/>
                </a:solidFill>
                <a:effectLst/>
                <a:latin typeface="system-ui"/>
              </a:rPr>
              <a:t>Disqualification from the exam and granting FX from the whole subject.</a:t>
            </a:r>
          </a:p>
          <a:p>
            <a:pPr algn="l">
              <a:buFont typeface="Arial" panose="020B0604020202020204" pitchFamily="34" charset="0"/>
              <a:buChar char="•"/>
            </a:pPr>
            <a:r>
              <a:rPr lang="sk-SK" b="1" i="0" dirty="0">
                <a:solidFill>
                  <a:srgbClr val="212529"/>
                </a:solidFill>
                <a:effectLst/>
                <a:latin typeface="Domine"/>
              </a:rPr>
              <a:t> </a:t>
            </a:r>
            <a:r>
              <a:rPr lang="en-US" b="1" i="0" dirty="0">
                <a:solidFill>
                  <a:srgbClr val="212529"/>
                </a:solidFill>
                <a:effectLst/>
                <a:latin typeface="Domine"/>
              </a:rPr>
              <a:t>The parts of unreferenced work in the project which are not authors‘:</a:t>
            </a:r>
          </a:p>
          <a:p>
            <a:pPr algn="l"/>
            <a:r>
              <a:rPr lang="sk-SK" dirty="0">
                <a:solidFill>
                  <a:srgbClr val="212529"/>
                </a:solidFill>
                <a:latin typeface="system-ui"/>
              </a:rPr>
              <a:t>	</a:t>
            </a:r>
            <a:r>
              <a:rPr lang="en-US" b="0" i="0" dirty="0">
                <a:solidFill>
                  <a:srgbClr val="212529"/>
                </a:solidFill>
                <a:effectLst/>
                <a:latin typeface="system-ui"/>
              </a:rPr>
              <a:t>Rejection of submitted project and granting FX if elaboration of the project is </a:t>
            </a:r>
            <a:endParaRPr lang="sk-SK" b="0" i="0" dirty="0">
              <a:solidFill>
                <a:srgbClr val="212529"/>
              </a:solidFill>
              <a:effectLst/>
              <a:latin typeface="system-ui"/>
            </a:endParaRPr>
          </a:p>
          <a:p>
            <a:pPr algn="l"/>
            <a:r>
              <a:rPr lang="sk-SK" dirty="0">
                <a:solidFill>
                  <a:srgbClr val="212529"/>
                </a:solidFill>
                <a:latin typeface="system-ui"/>
              </a:rPr>
              <a:t>	</a:t>
            </a:r>
            <a:r>
              <a:rPr lang="en-US" b="0" i="0" dirty="0">
                <a:solidFill>
                  <a:srgbClr val="212529"/>
                </a:solidFill>
                <a:effectLst/>
                <a:latin typeface="system-ui"/>
              </a:rPr>
              <a:t>mandatory from the whole subject.</a:t>
            </a:r>
            <a:r>
              <a:rPr lang="sk-SK" dirty="0">
                <a:solidFill>
                  <a:srgbClr val="212529"/>
                </a:solidFill>
                <a:latin typeface="system-ui"/>
              </a:rPr>
              <a:t> </a:t>
            </a:r>
            <a:r>
              <a:rPr lang="en-US" b="0" i="0" dirty="0">
                <a:solidFill>
                  <a:srgbClr val="212529"/>
                </a:solidFill>
                <a:effectLst/>
                <a:latin typeface="system-ui"/>
              </a:rPr>
              <a:t>Plagiarism is not tolerated in any range.</a:t>
            </a:r>
          </a:p>
          <a:p>
            <a:endParaRPr lang="sk-SK" dirty="0"/>
          </a:p>
        </p:txBody>
      </p:sp>
      <p:sp>
        <p:nvSpPr>
          <p:cNvPr id="8" name="BlokTextu 7">
            <a:extLst>
              <a:ext uri="{FF2B5EF4-FFF2-40B4-BE49-F238E27FC236}">
                <a16:creationId xmlns:a16="http://schemas.microsoft.com/office/drawing/2014/main" id="{464B5794-3504-14CE-DFC1-E9750D485900}"/>
              </a:ext>
            </a:extLst>
          </p:cNvPr>
          <p:cNvSpPr txBox="1"/>
          <p:nvPr/>
        </p:nvSpPr>
        <p:spPr>
          <a:xfrm>
            <a:off x="648771" y="5057709"/>
            <a:ext cx="10894457" cy="2031325"/>
          </a:xfrm>
          <a:prstGeom prst="rect">
            <a:avLst/>
          </a:prstGeom>
          <a:noFill/>
        </p:spPr>
        <p:txBody>
          <a:bodyPr wrap="none" rtlCol="0">
            <a:spAutoFit/>
          </a:bodyPr>
          <a:lstStyle/>
          <a:p>
            <a:pPr algn="l"/>
            <a:r>
              <a:rPr lang="en-US" b="0" i="0" dirty="0">
                <a:solidFill>
                  <a:srgbClr val="212529"/>
                </a:solidFill>
                <a:effectLst/>
                <a:latin typeface="Domine"/>
              </a:rPr>
              <a:t>Disciplinary violation will include the participation of the dean of faculty in its negotiations and </a:t>
            </a:r>
            <a:endParaRPr lang="sk-SK" b="0" i="0" dirty="0">
              <a:solidFill>
                <a:srgbClr val="212529"/>
              </a:solidFill>
              <a:effectLst/>
              <a:latin typeface="Domine"/>
            </a:endParaRPr>
          </a:p>
          <a:p>
            <a:pPr algn="l"/>
            <a:r>
              <a:rPr lang="en-US" b="0" i="0" dirty="0">
                <a:solidFill>
                  <a:srgbClr val="212529"/>
                </a:solidFill>
                <a:effectLst/>
                <a:latin typeface="Domine"/>
              </a:rPr>
              <a:t>resolution with a </a:t>
            </a:r>
            <a:r>
              <a:rPr lang="en-US" b="0" i="0" u="sng" dirty="0">
                <a:solidFill>
                  <a:srgbClr val="212529"/>
                </a:solidFill>
                <a:effectLst/>
                <a:latin typeface="Domine"/>
                <a:hlinkClick r:id="rId2"/>
              </a:rPr>
              <a:t>disciplinary </a:t>
            </a:r>
            <a:r>
              <a:rPr lang="en-US" b="0" i="0" u="sng" dirty="0" err="1">
                <a:solidFill>
                  <a:srgbClr val="212529"/>
                </a:solidFill>
                <a:effectLst/>
                <a:latin typeface="Domine"/>
                <a:hlinkClick r:id="rId2"/>
              </a:rPr>
              <a:t>commision</a:t>
            </a:r>
            <a:r>
              <a:rPr lang="en-US" b="0" i="0" u="sng" dirty="0">
                <a:solidFill>
                  <a:srgbClr val="212529"/>
                </a:solidFill>
                <a:effectLst/>
                <a:latin typeface="Domine"/>
                <a:hlinkClick r:id="rId2"/>
              </a:rPr>
              <a:t> of this faculty</a:t>
            </a:r>
            <a:r>
              <a:rPr lang="en-US" b="0" i="0" dirty="0">
                <a:solidFill>
                  <a:srgbClr val="212529"/>
                </a:solidFill>
                <a:effectLst/>
                <a:latin typeface="Domine"/>
              </a:rPr>
              <a:t>. The disciplinary commission then optionally in accordance </a:t>
            </a:r>
            <a:endParaRPr lang="sk-SK" b="0" i="0" dirty="0">
              <a:solidFill>
                <a:srgbClr val="212529"/>
              </a:solidFill>
              <a:effectLst/>
              <a:latin typeface="Domine"/>
            </a:endParaRPr>
          </a:p>
          <a:p>
            <a:pPr algn="l"/>
            <a:r>
              <a:rPr lang="en-US" b="0" i="0" dirty="0">
                <a:solidFill>
                  <a:srgbClr val="212529"/>
                </a:solidFill>
                <a:effectLst/>
                <a:latin typeface="Domine"/>
              </a:rPr>
              <a:t>with taken conclusions, gives recommendations to the dean to:</a:t>
            </a:r>
            <a:r>
              <a:rPr lang="sk-SK" b="0" i="0" dirty="0">
                <a:solidFill>
                  <a:srgbClr val="212529"/>
                </a:solidFill>
                <a:effectLst/>
                <a:latin typeface="Domine"/>
              </a:rPr>
              <a:t>	</a:t>
            </a:r>
            <a:endParaRPr lang="en-US" b="0" i="0" dirty="0">
              <a:solidFill>
                <a:srgbClr val="212529"/>
              </a:solidFill>
              <a:effectLst/>
              <a:latin typeface="Domine"/>
            </a:endParaRPr>
          </a:p>
          <a:p>
            <a:pPr lvl="1">
              <a:buFont typeface="Arial" panose="020B0604020202020204" pitchFamily="34" charset="0"/>
              <a:buChar char="•"/>
            </a:pPr>
            <a:r>
              <a:rPr lang="sk-SK" b="0" i="0" dirty="0">
                <a:solidFill>
                  <a:srgbClr val="212529"/>
                </a:solidFill>
                <a:effectLst/>
                <a:latin typeface="system-ui"/>
              </a:rPr>
              <a:t> </a:t>
            </a:r>
            <a:r>
              <a:rPr lang="en-US" b="0" i="0" dirty="0">
                <a:solidFill>
                  <a:srgbClr val="212529"/>
                </a:solidFill>
                <a:effectLst/>
                <a:latin typeface="system-ui"/>
              </a:rPr>
              <a:t>give a guilty student a rebuke</a:t>
            </a:r>
          </a:p>
          <a:p>
            <a:pPr lvl="1">
              <a:buFont typeface="Arial" panose="020B0604020202020204" pitchFamily="34" charset="0"/>
              <a:buChar char="•"/>
            </a:pPr>
            <a:r>
              <a:rPr lang="sk-SK" b="0" i="0" dirty="0">
                <a:solidFill>
                  <a:srgbClr val="212529"/>
                </a:solidFill>
                <a:effectLst/>
                <a:latin typeface="system-ui"/>
              </a:rPr>
              <a:t> </a:t>
            </a:r>
            <a:r>
              <a:rPr lang="en-US" b="0" i="0" dirty="0">
                <a:solidFill>
                  <a:srgbClr val="212529"/>
                </a:solidFill>
                <a:effectLst/>
                <a:latin typeface="system-ui"/>
              </a:rPr>
              <a:t>conditionally disqualify a guilty student from the faculty</a:t>
            </a:r>
          </a:p>
          <a:p>
            <a:pPr lvl="1">
              <a:buFont typeface="Arial" panose="020B0604020202020204" pitchFamily="34" charset="0"/>
              <a:buChar char="•"/>
            </a:pPr>
            <a:r>
              <a:rPr lang="sk-SK" b="0" i="0" dirty="0">
                <a:solidFill>
                  <a:srgbClr val="212529"/>
                </a:solidFill>
                <a:effectLst/>
                <a:latin typeface="system-ui"/>
              </a:rPr>
              <a:t> </a:t>
            </a:r>
            <a:r>
              <a:rPr lang="en-US" b="0" i="0" dirty="0">
                <a:solidFill>
                  <a:srgbClr val="212529"/>
                </a:solidFill>
                <a:effectLst/>
                <a:latin typeface="system-ui"/>
              </a:rPr>
              <a:t>disqualify a guilty student from the faculty</a:t>
            </a:r>
          </a:p>
          <a:p>
            <a:endParaRPr lang="sk-SK" dirty="0"/>
          </a:p>
        </p:txBody>
      </p:sp>
      <p:sp>
        <p:nvSpPr>
          <p:cNvPr id="9" name="BlokTextu 8">
            <a:extLst>
              <a:ext uri="{FF2B5EF4-FFF2-40B4-BE49-F238E27FC236}">
                <a16:creationId xmlns:a16="http://schemas.microsoft.com/office/drawing/2014/main" id="{D3690869-DE48-8BE1-0A35-E8B1A2AAC7F1}"/>
              </a:ext>
            </a:extLst>
          </p:cNvPr>
          <p:cNvSpPr txBox="1"/>
          <p:nvPr/>
        </p:nvSpPr>
        <p:spPr>
          <a:xfrm>
            <a:off x="136845" y="4662336"/>
            <a:ext cx="2675284" cy="677108"/>
          </a:xfrm>
          <a:prstGeom prst="rect">
            <a:avLst/>
          </a:prstGeom>
          <a:noFill/>
        </p:spPr>
        <p:txBody>
          <a:bodyPr wrap="none" rtlCol="0">
            <a:spAutoFit/>
          </a:bodyPr>
          <a:lstStyle/>
          <a:p>
            <a:r>
              <a:rPr lang="sk-SK" sz="2000" b="1" i="0" dirty="0" err="1">
                <a:solidFill>
                  <a:srgbClr val="212529"/>
                </a:solidFill>
                <a:effectLst/>
                <a:latin typeface="system-ui"/>
              </a:rPr>
              <a:t>Disciplinary</a:t>
            </a:r>
            <a:r>
              <a:rPr lang="sk-SK" sz="2000" b="1" i="0" dirty="0">
                <a:solidFill>
                  <a:srgbClr val="212529"/>
                </a:solidFill>
                <a:effectLst/>
                <a:latin typeface="system-ui"/>
              </a:rPr>
              <a:t> </a:t>
            </a:r>
            <a:r>
              <a:rPr lang="sk-SK" sz="2000" b="1" i="0" dirty="0" err="1">
                <a:solidFill>
                  <a:srgbClr val="212529"/>
                </a:solidFill>
                <a:effectLst/>
                <a:latin typeface="system-ui"/>
              </a:rPr>
              <a:t>Commision</a:t>
            </a:r>
            <a:endParaRPr lang="sk-SK" sz="2000" b="1" i="0" dirty="0">
              <a:solidFill>
                <a:srgbClr val="212529"/>
              </a:solidFill>
              <a:effectLst/>
              <a:latin typeface="system-ui"/>
            </a:endParaRPr>
          </a:p>
          <a:p>
            <a:endParaRPr lang="sk-SK" dirty="0"/>
          </a:p>
        </p:txBody>
      </p:sp>
      <p:sp>
        <p:nvSpPr>
          <p:cNvPr id="10" name="BlokTextu 9">
            <a:extLst>
              <a:ext uri="{FF2B5EF4-FFF2-40B4-BE49-F238E27FC236}">
                <a16:creationId xmlns:a16="http://schemas.microsoft.com/office/drawing/2014/main" id="{9396786D-65B1-5C85-069C-52F62290D8D8}"/>
              </a:ext>
            </a:extLst>
          </p:cNvPr>
          <p:cNvSpPr txBox="1"/>
          <p:nvPr/>
        </p:nvSpPr>
        <p:spPr>
          <a:xfrm>
            <a:off x="136845" y="2432175"/>
            <a:ext cx="4614789" cy="677108"/>
          </a:xfrm>
          <a:prstGeom prst="rect">
            <a:avLst/>
          </a:prstGeom>
          <a:noFill/>
        </p:spPr>
        <p:txBody>
          <a:bodyPr wrap="none" rtlCol="0">
            <a:spAutoFit/>
          </a:bodyPr>
          <a:lstStyle/>
          <a:p>
            <a:pPr algn="l"/>
            <a:r>
              <a:rPr lang="en-US" sz="2000" b="1" i="0" dirty="0">
                <a:solidFill>
                  <a:srgbClr val="212529"/>
                </a:solidFill>
                <a:effectLst/>
                <a:latin typeface="system-ui"/>
              </a:rPr>
              <a:t>Resolving Plagiarism Cases In This Subject</a:t>
            </a:r>
          </a:p>
          <a:p>
            <a:endParaRPr lang="sk-SK" dirty="0"/>
          </a:p>
        </p:txBody>
      </p:sp>
    </p:spTree>
    <p:extLst>
      <p:ext uri="{BB962C8B-B14F-4D97-AF65-F5344CB8AC3E}">
        <p14:creationId xmlns:p14="http://schemas.microsoft.com/office/powerpoint/2010/main" val="786454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17BE35-0026-1160-6DA1-E0EB40E5A410}"/>
              </a:ext>
            </a:extLst>
          </p:cNvPr>
          <p:cNvSpPr>
            <a:spLocks noGrp="1"/>
          </p:cNvSpPr>
          <p:nvPr>
            <p:ph type="title"/>
          </p:nvPr>
        </p:nvSpPr>
        <p:spPr>
          <a:xfrm>
            <a:off x="413447" y="161605"/>
            <a:ext cx="8596668" cy="1320800"/>
          </a:xfrm>
        </p:spPr>
        <p:txBody>
          <a:bodyPr>
            <a:noAutofit/>
          </a:bodyPr>
          <a:lstStyle/>
          <a:p>
            <a:r>
              <a:rPr lang="sk-SK" sz="5400" b="1" dirty="0" err="1"/>
              <a:t>Plagiarism</a:t>
            </a:r>
            <a:r>
              <a:rPr lang="sk-SK" sz="5400" b="1" dirty="0"/>
              <a:t> </a:t>
            </a:r>
            <a:r>
              <a:rPr lang="sk-SK" sz="5400" b="1" dirty="0" err="1"/>
              <a:t>Prevention</a:t>
            </a:r>
            <a:r>
              <a:rPr lang="sk-SK" sz="5400" b="1" dirty="0"/>
              <a:t> / </a:t>
            </a:r>
            <a:r>
              <a:rPr lang="sk-SK" sz="5400" b="1" dirty="0" err="1"/>
              <a:t>Guidelines</a:t>
            </a:r>
            <a:endParaRPr lang="sk-SK" sz="5400" b="1" dirty="0"/>
          </a:p>
        </p:txBody>
      </p:sp>
      <p:sp>
        <p:nvSpPr>
          <p:cNvPr id="3" name="Zástupný objekt pre obsah 2">
            <a:extLst>
              <a:ext uri="{FF2B5EF4-FFF2-40B4-BE49-F238E27FC236}">
                <a16:creationId xmlns:a16="http://schemas.microsoft.com/office/drawing/2014/main" id="{B820E551-E254-DBEC-461C-AB8C0BD20E1F}"/>
              </a:ext>
            </a:extLst>
          </p:cNvPr>
          <p:cNvSpPr>
            <a:spLocks noGrp="1"/>
          </p:cNvSpPr>
          <p:nvPr>
            <p:ph idx="1"/>
          </p:nvPr>
        </p:nvSpPr>
        <p:spPr>
          <a:xfrm>
            <a:off x="677334" y="2012907"/>
            <a:ext cx="8596668" cy="4603708"/>
          </a:xfrm>
        </p:spPr>
        <p:txBody>
          <a:bodyPr>
            <a:normAutofit fontScale="92500"/>
          </a:bodyPr>
          <a:lstStyle/>
          <a:p>
            <a:pPr algn="l"/>
            <a:r>
              <a:rPr lang="en-US" b="0" i="0" dirty="0">
                <a:solidFill>
                  <a:srgbClr val="212529"/>
                </a:solidFill>
                <a:effectLst/>
                <a:latin typeface="Times New Roman" panose="02020603050405020304" pitchFamily="18" charset="0"/>
                <a:cs typeface="Times New Roman" panose="02020603050405020304" pitchFamily="18" charset="0"/>
              </a:rPr>
              <a:t>Guidelines such as </a:t>
            </a:r>
            <a:r>
              <a:rPr lang="en-US" b="0" i="0" u="sng" dirty="0">
                <a:solidFill>
                  <a:srgbClr val="212529"/>
                </a:solidFill>
                <a:effectLst/>
                <a:latin typeface="Times New Roman" panose="02020603050405020304" pitchFamily="18" charset="0"/>
                <a:cs typeface="Times New Roman" panose="02020603050405020304" pitchFamily="18" charset="0"/>
                <a:hlinkClick r:id="rId2"/>
              </a:rPr>
              <a:t>UC Davis</a:t>
            </a:r>
            <a:r>
              <a:rPr lang="en-US" b="0" i="0" dirty="0">
                <a:solidFill>
                  <a:srgbClr val="212529"/>
                </a:solidFill>
                <a:effectLst/>
                <a:latin typeface="Times New Roman" panose="02020603050405020304" pitchFamily="18" charset="0"/>
                <a:cs typeface="Times New Roman" panose="02020603050405020304" pitchFamily="18" charset="0"/>
              </a:rPr>
              <a:t> demonstrate actions and practices to get around plagiarism. The most important of them are:</a:t>
            </a:r>
          </a:p>
          <a:p>
            <a:pPr lvl="1">
              <a:buFont typeface="Arial" panose="020B0604020202020204" pitchFamily="34" charset="0"/>
              <a:buChar char="•"/>
            </a:pPr>
            <a:r>
              <a:rPr lang="en-US" b="0" i="0" dirty="0">
                <a:solidFill>
                  <a:srgbClr val="212529"/>
                </a:solidFill>
                <a:effectLst/>
                <a:latin typeface="Times New Roman" panose="02020603050405020304" pitchFamily="18" charset="0"/>
                <a:cs typeface="Times New Roman" panose="02020603050405020304" pitchFamily="18" charset="0"/>
              </a:rPr>
              <a:t>Work </a:t>
            </a:r>
            <a:r>
              <a:rPr lang="en-US" b="0" i="0" dirty="0" err="1">
                <a:solidFill>
                  <a:srgbClr val="212529"/>
                </a:solidFill>
                <a:effectLst/>
                <a:latin typeface="Times New Roman" panose="02020603050405020304" pitchFamily="18" charset="0"/>
                <a:cs typeface="Times New Roman" panose="02020603050405020304" pitchFamily="18" charset="0"/>
              </a:rPr>
              <a:t>continuosly</a:t>
            </a:r>
            <a:r>
              <a:rPr lang="en-US" b="0" i="0" dirty="0">
                <a:solidFill>
                  <a:srgbClr val="212529"/>
                </a:solidFill>
                <a:effectLst/>
                <a:latin typeface="Times New Roman" panose="02020603050405020304" pitchFamily="18" charset="0"/>
                <a:cs typeface="Times New Roman" panose="02020603050405020304" pitchFamily="18" charset="0"/>
              </a:rPr>
              <a:t> and independently.</a:t>
            </a:r>
          </a:p>
          <a:p>
            <a:pPr lvl="1">
              <a:buFont typeface="Arial" panose="020B0604020202020204" pitchFamily="34" charset="0"/>
              <a:buChar char="•"/>
            </a:pPr>
            <a:r>
              <a:rPr lang="en-US" b="0" i="0" dirty="0">
                <a:solidFill>
                  <a:srgbClr val="212529"/>
                </a:solidFill>
                <a:effectLst/>
                <a:latin typeface="Times New Roman" panose="02020603050405020304" pitchFamily="18" charset="0"/>
                <a:cs typeface="Times New Roman" panose="02020603050405020304" pitchFamily="18" charset="0"/>
              </a:rPr>
              <a:t>Check your work after some time (two days or a week) and improve formulations.</a:t>
            </a:r>
          </a:p>
          <a:p>
            <a:pPr lvl="1">
              <a:buFont typeface="Arial" panose="020B0604020202020204" pitchFamily="34" charset="0"/>
              <a:buChar char="•"/>
            </a:pPr>
            <a:r>
              <a:rPr lang="en-US" b="0" i="0" dirty="0">
                <a:solidFill>
                  <a:srgbClr val="212529"/>
                </a:solidFill>
                <a:effectLst/>
                <a:latin typeface="Times New Roman" panose="02020603050405020304" pitchFamily="18" charset="0"/>
                <a:cs typeface="Times New Roman" panose="02020603050405020304" pitchFamily="18" charset="0"/>
              </a:rPr>
              <a:t>Do not use ChatGPT or any artificial intelligence for paraphrasing.</a:t>
            </a:r>
          </a:p>
          <a:p>
            <a:pPr lvl="1">
              <a:buFont typeface="Arial" panose="020B0604020202020204" pitchFamily="34" charset="0"/>
              <a:buChar char="•"/>
            </a:pPr>
            <a:r>
              <a:rPr lang="en-US" b="0" i="0" dirty="0">
                <a:solidFill>
                  <a:srgbClr val="212529"/>
                </a:solidFill>
                <a:effectLst/>
                <a:latin typeface="Times New Roman" panose="02020603050405020304" pitchFamily="18" charset="0"/>
                <a:cs typeface="Times New Roman" panose="02020603050405020304" pitchFamily="18" charset="0"/>
              </a:rPr>
              <a:t>Take brief notes from other materials along with used sources.</a:t>
            </a:r>
          </a:p>
          <a:p>
            <a:pPr lvl="1">
              <a:buFont typeface="Arial" panose="020B0604020202020204" pitchFamily="34" charset="0"/>
              <a:buChar char="•"/>
            </a:pPr>
            <a:r>
              <a:rPr lang="en-US" b="0" i="0" dirty="0">
                <a:solidFill>
                  <a:srgbClr val="212529"/>
                </a:solidFill>
                <a:effectLst/>
                <a:latin typeface="Times New Roman" panose="02020603050405020304" pitchFamily="18" charset="0"/>
                <a:cs typeface="Times New Roman" panose="02020603050405020304" pitchFamily="18" charset="0"/>
              </a:rPr>
              <a:t>Reference paraphrased work with reference in each sentence where it is used. Reference others' work correctly in a way that is recognizable from yours (references at the end of the block probably do not conform to this).</a:t>
            </a:r>
          </a:p>
          <a:p>
            <a:pPr lvl="1">
              <a:buFont typeface="Arial" panose="020B0604020202020204" pitchFamily="34" charset="0"/>
              <a:buChar char="•"/>
            </a:pPr>
            <a:r>
              <a:rPr lang="en-US" b="0" i="0" dirty="0">
                <a:solidFill>
                  <a:srgbClr val="212529"/>
                </a:solidFill>
                <a:effectLst/>
                <a:latin typeface="Times New Roman" panose="02020603050405020304" pitchFamily="18" charset="0"/>
                <a:cs typeface="Times New Roman" panose="02020603050405020304" pitchFamily="18" charset="0"/>
              </a:rPr>
              <a:t>Share information about your work to such an extent that some details will not be provided. For example, talk about code but not show all its fragments or provide the whole project to others.</a:t>
            </a:r>
          </a:p>
          <a:p>
            <a:pPr lvl="1">
              <a:buFont typeface="Arial" panose="020B0604020202020204" pitchFamily="34" charset="0"/>
              <a:buChar char="•"/>
            </a:pPr>
            <a:r>
              <a:rPr lang="en-US" b="0" i="0" dirty="0">
                <a:solidFill>
                  <a:srgbClr val="212529"/>
                </a:solidFill>
                <a:effectLst/>
                <a:latin typeface="Times New Roman" panose="02020603050405020304" pitchFamily="18" charset="0"/>
                <a:cs typeface="Times New Roman" panose="02020603050405020304" pitchFamily="18" charset="0"/>
              </a:rPr>
              <a:t>Do not apply minor/cosmetic changes to other's work (replacing words with their synonyms, changing the order of sentences, etc.) or give credit to it if the work is the same in substantial aspects as yours.</a:t>
            </a:r>
          </a:p>
          <a:p>
            <a:pPr lvl="1">
              <a:buFont typeface="Arial" panose="020B0604020202020204" pitchFamily="34" charset="0"/>
              <a:buChar char="•"/>
            </a:pPr>
            <a:r>
              <a:rPr lang="en-US" b="0" i="0" dirty="0">
                <a:solidFill>
                  <a:srgbClr val="212529"/>
                </a:solidFill>
                <a:effectLst/>
                <a:latin typeface="Times New Roman" panose="02020603050405020304" pitchFamily="18" charset="0"/>
                <a:cs typeface="Times New Roman" panose="02020603050405020304" pitchFamily="18" charset="0"/>
              </a:rPr>
              <a:t>Do not cheat and respond to others on tests, except to the personnel from the subject</a:t>
            </a:r>
          </a:p>
          <a:p>
            <a:endParaRPr lang="sk-SK" dirty="0"/>
          </a:p>
        </p:txBody>
      </p:sp>
    </p:spTree>
    <p:extLst>
      <p:ext uri="{BB962C8B-B14F-4D97-AF65-F5344CB8AC3E}">
        <p14:creationId xmlns:p14="http://schemas.microsoft.com/office/powerpoint/2010/main" val="304439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5B6005-2CBB-B0A2-F188-47CE62B341B8}"/>
              </a:ext>
            </a:extLst>
          </p:cNvPr>
          <p:cNvSpPr>
            <a:spLocks noGrp="1"/>
          </p:cNvSpPr>
          <p:nvPr>
            <p:ph type="title"/>
          </p:nvPr>
        </p:nvSpPr>
        <p:spPr>
          <a:xfrm>
            <a:off x="523584" y="221183"/>
            <a:ext cx="9963693" cy="1320800"/>
          </a:xfrm>
        </p:spPr>
        <p:txBody>
          <a:bodyPr>
            <a:normAutofit fontScale="90000"/>
          </a:bodyPr>
          <a:lstStyle/>
          <a:p>
            <a:r>
              <a:rPr lang="en-US" sz="6600" b="1" dirty="0"/>
              <a:t>Ing. Jakub Perdek </a:t>
            </a:r>
            <a:r>
              <a:rPr lang="en-US" sz="3100" b="1" dirty="0"/>
              <a:t>About the author</a:t>
            </a:r>
            <a:endParaRPr lang="sk-SK" sz="3100" b="1" dirty="0"/>
          </a:p>
        </p:txBody>
      </p:sp>
      <p:sp>
        <p:nvSpPr>
          <p:cNvPr id="4" name="BlokTextu 3">
            <a:extLst>
              <a:ext uri="{FF2B5EF4-FFF2-40B4-BE49-F238E27FC236}">
                <a16:creationId xmlns:a16="http://schemas.microsoft.com/office/drawing/2014/main" id="{2607F15D-A1E9-754A-D8F6-3EB95A5A6E97}"/>
              </a:ext>
            </a:extLst>
          </p:cNvPr>
          <p:cNvSpPr txBox="1"/>
          <p:nvPr/>
        </p:nvSpPr>
        <p:spPr>
          <a:xfrm>
            <a:off x="5295785" y="1095204"/>
            <a:ext cx="6535764" cy="523220"/>
          </a:xfrm>
          <a:prstGeom prst="rect">
            <a:avLst/>
          </a:prstGeom>
          <a:noFill/>
        </p:spPr>
        <p:txBody>
          <a:bodyPr wrap="none" rtlCol="0">
            <a:spAutoFit/>
          </a:bodyPr>
          <a:lstStyle/>
          <a:p>
            <a:r>
              <a:rPr lang="sk-SK" sz="2800" b="1" dirty="0"/>
              <a:t>https://jakubperdek-26e24f.gitlab.io/</a:t>
            </a:r>
          </a:p>
        </p:txBody>
      </p:sp>
      <p:sp>
        <p:nvSpPr>
          <p:cNvPr id="5" name="BlokTextu 4">
            <a:extLst>
              <a:ext uri="{FF2B5EF4-FFF2-40B4-BE49-F238E27FC236}">
                <a16:creationId xmlns:a16="http://schemas.microsoft.com/office/drawing/2014/main" id="{9B716E4F-46B0-56E7-E7E6-C7D98A64BEAD}"/>
              </a:ext>
            </a:extLst>
          </p:cNvPr>
          <p:cNvSpPr txBox="1"/>
          <p:nvPr/>
        </p:nvSpPr>
        <p:spPr>
          <a:xfrm>
            <a:off x="1149069" y="2816028"/>
            <a:ext cx="184731" cy="369332"/>
          </a:xfrm>
          <a:prstGeom prst="rect">
            <a:avLst/>
          </a:prstGeom>
          <a:noFill/>
        </p:spPr>
        <p:txBody>
          <a:bodyPr wrap="none" rtlCol="0">
            <a:spAutoFit/>
          </a:bodyPr>
          <a:lstStyle/>
          <a:p>
            <a:endParaRPr lang="sk-SK" dirty="0"/>
          </a:p>
        </p:txBody>
      </p:sp>
      <p:sp>
        <p:nvSpPr>
          <p:cNvPr id="6" name="Zástupný objekt pre obsah 2">
            <a:extLst>
              <a:ext uri="{FF2B5EF4-FFF2-40B4-BE49-F238E27FC236}">
                <a16:creationId xmlns:a16="http://schemas.microsoft.com/office/drawing/2014/main" id="{7AFBB540-94B0-43A9-91ED-9D254FF02A65}"/>
              </a:ext>
            </a:extLst>
          </p:cNvPr>
          <p:cNvSpPr>
            <a:spLocks noGrp="1"/>
          </p:cNvSpPr>
          <p:nvPr>
            <p:ph idx="1"/>
          </p:nvPr>
        </p:nvSpPr>
        <p:spPr>
          <a:xfrm>
            <a:off x="199904" y="3058788"/>
            <a:ext cx="7366150" cy="3799211"/>
          </a:xfrm>
        </p:spPr>
        <p:txBody>
          <a:bodyPr>
            <a:normAutofit fontScale="55000" lnSpcReduction="20000"/>
          </a:bodyPr>
          <a:lstStyle/>
          <a:p>
            <a:r>
              <a:rPr lang="en-US" sz="3600" dirty="0"/>
              <a:t>Research Fields</a:t>
            </a:r>
          </a:p>
          <a:p>
            <a:pPr lvl="1"/>
            <a:r>
              <a:rPr lang="en-US" sz="3600" b="1" dirty="0"/>
              <a:t>Software product lines (dissertation):</a:t>
            </a:r>
            <a:r>
              <a:rPr lang="en-US" sz="3600" dirty="0"/>
              <a:t> </a:t>
            </a:r>
            <a:r>
              <a:rPr lang="en-US" sz="3600" i="1" dirty="0"/>
              <a:t>Annotation based, Aspect oriented, and model driven.</a:t>
            </a:r>
            <a:endParaRPr lang="en-US" sz="3600" dirty="0"/>
          </a:p>
          <a:p>
            <a:pPr lvl="1"/>
            <a:r>
              <a:rPr lang="en-US" sz="3600" b="1" dirty="0"/>
              <a:t>Information retrieval (master thesis):</a:t>
            </a:r>
            <a:r>
              <a:rPr lang="en-US" sz="3600" dirty="0"/>
              <a:t> </a:t>
            </a:r>
            <a:r>
              <a:rPr lang="en-US" sz="3600" i="1" dirty="0"/>
              <a:t>Similarity metrics, LDA, indexing, BIG Data (Hadoop, PIG, Hive), etc.</a:t>
            </a:r>
            <a:endParaRPr lang="en-US" sz="3600" dirty="0"/>
          </a:p>
          <a:p>
            <a:pPr lvl="1"/>
            <a:r>
              <a:rPr lang="en-US" sz="3600" b="1" dirty="0"/>
              <a:t>Machine and Deep learning (bachelor thesis):</a:t>
            </a:r>
            <a:r>
              <a:rPr lang="en-US" sz="3600" dirty="0"/>
              <a:t> </a:t>
            </a:r>
            <a:r>
              <a:rPr lang="en-US" sz="3600" i="1" dirty="0"/>
              <a:t>Their application.</a:t>
            </a:r>
            <a:endParaRPr lang="en-US" sz="3600" dirty="0"/>
          </a:p>
          <a:p>
            <a:pPr lvl="1"/>
            <a:r>
              <a:rPr lang="en-US" sz="3600" b="1" dirty="0"/>
              <a:t>Data structures and algorithms:</a:t>
            </a:r>
            <a:r>
              <a:rPr lang="en-US" sz="3600" dirty="0"/>
              <a:t> </a:t>
            </a:r>
            <a:r>
              <a:rPr lang="en-US" sz="3600" i="1" dirty="0"/>
              <a:t>Experimenting with algorithms applied to different technologies.</a:t>
            </a:r>
            <a:endParaRPr lang="en-US" sz="3600" dirty="0"/>
          </a:p>
          <a:p>
            <a:pPr lvl="1"/>
            <a:r>
              <a:rPr lang="en-US" sz="3600" b="1" dirty="0"/>
              <a:t>Computer Graphics (side):</a:t>
            </a:r>
            <a:r>
              <a:rPr lang="en-US" sz="3600" dirty="0"/>
              <a:t> </a:t>
            </a:r>
            <a:r>
              <a:rPr lang="en-US" sz="3600" i="1" dirty="0"/>
              <a:t>Its use in Web development.</a:t>
            </a:r>
            <a:endParaRPr lang="en-US" sz="3600" dirty="0"/>
          </a:p>
          <a:p>
            <a:endParaRPr lang="sk-SK" dirty="0"/>
          </a:p>
        </p:txBody>
      </p:sp>
      <p:pic>
        <p:nvPicPr>
          <p:cNvPr id="8" name="Obrázok 7">
            <a:extLst>
              <a:ext uri="{FF2B5EF4-FFF2-40B4-BE49-F238E27FC236}">
                <a16:creationId xmlns:a16="http://schemas.microsoft.com/office/drawing/2014/main" id="{A2B359B7-D154-4D09-51EF-9CF750F8C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881643" y="2561427"/>
            <a:ext cx="4215649" cy="4215649"/>
          </a:xfrm>
          <a:prstGeom prst="rect">
            <a:avLst/>
          </a:prstGeom>
        </p:spPr>
      </p:pic>
      <p:sp>
        <p:nvSpPr>
          <p:cNvPr id="9" name="BlokTextu 8">
            <a:extLst>
              <a:ext uri="{FF2B5EF4-FFF2-40B4-BE49-F238E27FC236}">
                <a16:creationId xmlns:a16="http://schemas.microsoft.com/office/drawing/2014/main" id="{08939137-DBCA-69E8-1F7D-0ED5FA3D9425}"/>
              </a:ext>
            </a:extLst>
          </p:cNvPr>
          <p:cNvSpPr txBox="1"/>
          <p:nvPr/>
        </p:nvSpPr>
        <p:spPr>
          <a:xfrm>
            <a:off x="303672" y="1800500"/>
            <a:ext cx="10865475" cy="1477328"/>
          </a:xfrm>
          <a:prstGeom prst="rect">
            <a:avLst/>
          </a:prstGeom>
          <a:noFill/>
        </p:spPr>
        <p:txBody>
          <a:bodyPr wrap="none" rtlCol="0">
            <a:spAutoFit/>
          </a:bodyPr>
          <a:lstStyle/>
          <a:p>
            <a:r>
              <a:rPr lang="en-US" sz="1800" dirty="0"/>
              <a:t>I am a doctorand focused on reuse in the area of software product lines at the </a:t>
            </a:r>
            <a:r>
              <a:rPr lang="en-US" sz="1800" dirty="0">
                <a:hlinkClick r:id="rId3"/>
              </a:rPr>
              <a:t>Institute of Informatics,</a:t>
            </a:r>
          </a:p>
          <a:p>
            <a:r>
              <a:rPr lang="en-US" sz="1800" dirty="0">
                <a:hlinkClick r:id="rId3"/>
              </a:rPr>
              <a:t> Information Systems and Software Engineering</a:t>
            </a:r>
            <a:r>
              <a:rPr lang="en-US" sz="1800" dirty="0"/>
              <a:t>, </a:t>
            </a:r>
            <a:r>
              <a:rPr lang="en-US" sz="1800" dirty="0">
                <a:hlinkClick r:id="rId4"/>
              </a:rPr>
              <a:t>Faculty of Informatics and Information Technologies, </a:t>
            </a:r>
          </a:p>
          <a:p>
            <a:r>
              <a:rPr lang="en-US" sz="1800" dirty="0">
                <a:hlinkClick r:id="rId4"/>
              </a:rPr>
              <a:t>Slovak University of Technology</a:t>
            </a:r>
            <a:r>
              <a:rPr lang="en-US" sz="1800" dirty="0"/>
              <a:t> in Bratislava.</a:t>
            </a:r>
          </a:p>
          <a:p>
            <a:r>
              <a:rPr lang="en-US" sz="1800" dirty="0"/>
              <a:t>I have membership in </a:t>
            </a:r>
            <a:r>
              <a:rPr lang="en-US" sz="1800" dirty="0" err="1">
                <a:hlinkClick r:id="rId5"/>
              </a:rPr>
              <a:t>AdvanSD</a:t>
            </a:r>
            <a:r>
              <a:rPr lang="en-US" sz="1800" dirty="0"/>
              <a:t> research group.</a:t>
            </a:r>
          </a:p>
          <a:p>
            <a:endParaRPr lang="sk-SK" dirty="0"/>
          </a:p>
        </p:txBody>
      </p:sp>
    </p:spTree>
    <p:extLst>
      <p:ext uri="{BB962C8B-B14F-4D97-AF65-F5344CB8AC3E}">
        <p14:creationId xmlns:p14="http://schemas.microsoft.com/office/powerpoint/2010/main" val="2976703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CAD9CF-D33B-95B8-B843-34ED8AB3AD51}"/>
              </a:ext>
            </a:extLst>
          </p:cNvPr>
          <p:cNvSpPr>
            <a:spLocks noGrp="1"/>
          </p:cNvSpPr>
          <p:nvPr>
            <p:ph type="ctrTitle"/>
          </p:nvPr>
        </p:nvSpPr>
        <p:spPr>
          <a:xfrm>
            <a:off x="1523782" y="3501430"/>
            <a:ext cx="7766936" cy="1646302"/>
          </a:xfrm>
        </p:spPr>
        <p:txBody>
          <a:bodyPr>
            <a:noAutofit/>
          </a:bodyPr>
          <a:lstStyle/>
          <a:p>
            <a:r>
              <a:rPr lang="sk-SK" b="1" dirty="0" err="1"/>
              <a:t>Advanced</a:t>
            </a:r>
            <a:r>
              <a:rPr lang="sk-SK" b="1" dirty="0"/>
              <a:t> </a:t>
            </a:r>
            <a:r>
              <a:rPr lang="en-US" b="1" dirty="0"/>
              <a:t>M</a:t>
            </a:r>
            <a:r>
              <a:rPr lang="sk-SK" b="1" dirty="0" err="1"/>
              <a:t>odularization</a:t>
            </a:r>
            <a:r>
              <a:rPr lang="sk-SK" b="1" dirty="0"/>
              <a:t>, </a:t>
            </a:r>
            <a:r>
              <a:rPr lang="sk-SK" b="1" dirty="0" err="1"/>
              <a:t>Aspects</a:t>
            </a:r>
            <a:r>
              <a:rPr lang="sk-SK" b="1" dirty="0"/>
              <a:t>, and </a:t>
            </a:r>
            <a:r>
              <a:rPr lang="en-US" b="1" dirty="0"/>
              <a:t>T</a:t>
            </a:r>
            <a:r>
              <a:rPr lang="sk-SK" b="1" dirty="0" err="1"/>
              <a:t>heir</a:t>
            </a:r>
            <a:r>
              <a:rPr lang="sk-SK" b="1" dirty="0"/>
              <a:t> </a:t>
            </a:r>
            <a:r>
              <a:rPr lang="en-US" b="1" dirty="0"/>
              <a:t>A</a:t>
            </a:r>
            <a:r>
              <a:rPr lang="sk-SK" b="1" dirty="0" err="1"/>
              <a:t>pplication</a:t>
            </a:r>
            <a:r>
              <a:rPr lang="sk-SK" b="1" dirty="0"/>
              <a:t> in Software </a:t>
            </a:r>
            <a:r>
              <a:rPr lang="sk-SK" b="1" dirty="0" err="1"/>
              <a:t>Product</a:t>
            </a:r>
            <a:r>
              <a:rPr lang="sk-SK" b="1" dirty="0"/>
              <a:t> </a:t>
            </a:r>
            <a:r>
              <a:rPr lang="sk-SK" b="1" dirty="0" err="1"/>
              <a:t>Lines</a:t>
            </a:r>
            <a:endParaRPr lang="sk-SK" b="1" dirty="0"/>
          </a:p>
        </p:txBody>
      </p:sp>
      <p:sp>
        <p:nvSpPr>
          <p:cNvPr id="3" name="Podnadpis 2">
            <a:extLst>
              <a:ext uri="{FF2B5EF4-FFF2-40B4-BE49-F238E27FC236}">
                <a16:creationId xmlns:a16="http://schemas.microsoft.com/office/drawing/2014/main" id="{6B7B0A10-B10F-7498-3883-7158E155010A}"/>
              </a:ext>
            </a:extLst>
          </p:cNvPr>
          <p:cNvSpPr>
            <a:spLocks noGrp="1"/>
          </p:cNvSpPr>
          <p:nvPr>
            <p:ph type="subTitle" idx="1"/>
          </p:nvPr>
        </p:nvSpPr>
        <p:spPr>
          <a:xfrm>
            <a:off x="1523782" y="5280822"/>
            <a:ext cx="7766936" cy="1096899"/>
          </a:xfrm>
        </p:spPr>
        <p:txBody>
          <a:bodyPr/>
          <a:lstStyle/>
          <a:p>
            <a:r>
              <a:rPr lang="sk-SK" dirty="0" err="1"/>
              <a:t>Aspects</a:t>
            </a:r>
            <a:r>
              <a:rPr lang="sk-SK" dirty="0"/>
              <a:t> </a:t>
            </a:r>
            <a:r>
              <a:rPr lang="sk-SK" dirty="0" err="1"/>
              <a:t>around</a:t>
            </a:r>
            <a:r>
              <a:rPr lang="sk-SK" dirty="0"/>
              <a:t> </a:t>
            </a:r>
            <a:r>
              <a:rPr lang="sk-SK" dirty="0" err="1"/>
              <a:t>us</a:t>
            </a:r>
            <a:endParaRPr lang="sk-SK" dirty="0"/>
          </a:p>
        </p:txBody>
      </p:sp>
    </p:spTree>
    <p:extLst>
      <p:ext uri="{BB962C8B-B14F-4D97-AF65-F5344CB8AC3E}">
        <p14:creationId xmlns:p14="http://schemas.microsoft.com/office/powerpoint/2010/main" val="3048480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4031C2-F7AE-5F2E-67BF-CF8210174A38}"/>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10F43D05-F66F-7B0B-FB04-DA5927ABA1AD}"/>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796E4BFE-F46F-E89E-1343-55354FE1E68A}"/>
              </a:ext>
            </a:extLst>
          </p:cNvPr>
          <p:cNvPicPr>
            <a:picLocks noChangeAspect="1"/>
          </p:cNvPicPr>
          <p:nvPr/>
        </p:nvPicPr>
        <p:blipFill>
          <a:blip r:embed="rId2"/>
          <a:stretch>
            <a:fillRect/>
          </a:stretch>
        </p:blipFill>
        <p:spPr>
          <a:xfrm>
            <a:off x="826885" y="85154"/>
            <a:ext cx="8297565" cy="6377016"/>
          </a:xfrm>
          <a:prstGeom prst="rect">
            <a:avLst/>
          </a:prstGeom>
        </p:spPr>
      </p:pic>
      <p:sp>
        <p:nvSpPr>
          <p:cNvPr id="8" name="BlokTextu 7">
            <a:extLst>
              <a:ext uri="{FF2B5EF4-FFF2-40B4-BE49-F238E27FC236}">
                <a16:creationId xmlns:a16="http://schemas.microsoft.com/office/drawing/2014/main" id="{E60F29E4-1F80-108E-93D9-E206BF7890BC}"/>
              </a:ext>
            </a:extLst>
          </p:cNvPr>
          <p:cNvSpPr txBox="1"/>
          <p:nvPr/>
        </p:nvSpPr>
        <p:spPr>
          <a:xfrm>
            <a:off x="746180" y="6211669"/>
            <a:ext cx="11206003" cy="646331"/>
          </a:xfrm>
          <a:prstGeom prst="rect">
            <a:avLst/>
          </a:prstGeom>
          <a:noFill/>
        </p:spPr>
        <p:txBody>
          <a:bodyPr wrap="square" rtlCol="0">
            <a:spAutoFit/>
          </a:bodyPr>
          <a:lstStyle/>
          <a:p>
            <a:r>
              <a:rPr lang="en-US" dirty="0"/>
              <a:t>Source: </a:t>
            </a:r>
            <a:r>
              <a:rPr lang="en-US" dirty="0">
                <a:hlinkClick r:id="rId3"/>
              </a:rPr>
              <a:t>http://ssel.vub.ac.be/jasco/lib/exe/fetchb6e2.php</a:t>
            </a:r>
            <a:endParaRPr lang="en-US" dirty="0">
              <a:hlinkClick r:id="rId4"/>
            </a:endParaRPr>
          </a:p>
          <a:p>
            <a:r>
              <a:rPr lang="en-US" dirty="0">
                <a:hlinkClick r:id="rId4"/>
              </a:rPr>
              <a:t>?cache=cache&amp;media=documentation%3Ajasco-vub-session1.ppt</a:t>
            </a:r>
            <a:r>
              <a:rPr lang="en-US" dirty="0"/>
              <a:t> </a:t>
            </a:r>
            <a:endParaRPr lang="sk-SK" dirty="0"/>
          </a:p>
        </p:txBody>
      </p:sp>
      <p:sp>
        <p:nvSpPr>
          <p:cNvPr id="9" name="Nadpis 1">
            <a:extLst>
              <a:ext uri="{FF2B5EF4-FFF2-40B4-BE49-F238E27FC236}">
                <a16:creationId xmlns:a16="http://schemas.microsoft.com/office/drawing/2014/main" id="{557F13A5-D17F-FBB0-444D-34BBAF28EA20}"/>
              </a:ext>
            </a:extLst>
          </p:cNvPr>
          <p:cNvSpPr txBox="1">
            <a:spLocks/>
          </p:cNvSpPr>
          <p:nvPr/>
        </p:nvSpPr>
        <p:spPr>
          <a:xfrm>
            <a:off x="6391581" y="2768600"/>
            <a:ext cx="8596668" cy="1320800"/>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t>What is the </a:t>
            </a:r>
          </a:p>
          <a:p>
            <a:r>
              <a:rPr lang="en-US" sz="4800" b="1" dirty="0"/>
              <a:t>main problem</a:t>
            </a:r>
            <a:r>
              <a:rPr lang="sk-SK" sz="4800" b="1" dirty="0"/>
              <a:t>?</a:t>
            </a:r>
          </a:p>
        </p:txBody>
      </p:sp>
      <p:sp>
        <p:nvSpPr>
          <p:cNvPr id="10" name="BlokTextu 9">
            <a:extLst>
              <a:ext uri="{FF2B5EF4-FFF2-40B4-BE49-F238E27FC236}">
                <a16:creationId xmlns:a16="http://schemas.microsoft.com/office/drawing/2014/main" id="{08101015-C6FE-7AF3-3623-05C6C768AF11}"/>
              </a:ext>
            </a:extLst>
          </p:cNvPr>
          <p:cNvSpPr txBox="1"/>
          <p:nvPr/>
        </p:nvSpPr>
        <p:spPr>
          <a:xfrm>
            <a:off x="7709770" y="4100975"/>
            <a:ext cx="2313454" cy="523220"/>
          </a:xfrm>
          <a:prstGeom prst="rect">
            <a:avLst/>
          </a:prstGeom>
          <a:noFill/>
        </p:spPr>
        <p:txBody>
          <a:bodyPr wrap="none" rtlCol="0">
            <a:spAutoFit/>
          </a:bodyPr>
          <a:lstStyle/>
          <a:p>
            <a:r>
              <a:rPr lang="en-US" sz="2800" b="1" dirty="0"/>
              <a:t>REUSABILITY</a:t>
            </a:r>
            <a:endParaRPr lang="sk-SK" sz="2800" b="1" dirty="0"/>
          </a:p>
        </p:txBody>
      </p:sp>
    </p:spTree>
    <p:extLst>
      <p:ext uri="{BB962C8B-B14F-4D97-AF65-F5344CB8AC3E}">
        <p14:creationId xmlns:p14="http://schemas.microsoft.com/office/powerpoint/2010/main" val="327936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85DD68-8589-B6BF-216D-3DB897992D97}"/>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0D0B0DF1-CC17-E8E8-4F28-D7CF1A5FDAA7}"/>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85CB12D5-D29C-1F46-A2D9-2B1787D74316}"/>
              </a:ext>
            </a:extLst>
          </p:cNvPr>
          <p:cNvPicPr>
            <a:picLocks noChangeAspect="1"/>
          </p:cNvPicPr>
          <p:nvPr/>
        </p:nvPicPr>
        <p:blipFill>
          <a:blip r:embed="rId2"/>
          <a:stretch>
            <a:fillRect/>
          </a:stretch>
        </p:blipFill>
        <p:spPr>
          <a:xfrm>
            <a:off x="361837" y="-236271"/>
            <a:ext cx="8755811" cy="6858000"/>
          </a:xfrm>
          <a:prstGeom prst="rect">
            <a:avLst/>
          </a:prstGeom>
        </p:spPr>
      </p:pic>
      <p:sp>
        <p:nvSpPr>
          <p:cNvPr id="6" name="BlokTextu 5">
            <a:extLst>
              <a:ext uri="{FF2B5EF4-FFF2-40B4-BE49-F238E27FC236}">
                <a16:creationId xmlns:a16="http://schemas.microsoft.com/office/drawing/2014/main" id="{EB1575D5-B74F-D6F7-7B4D-6591C55E21C4}"/>
              </a:ext>
            </a:extLst>
          </p:cNvPr>
          <p:cNvSpPr txBox="1"/>
          <p:nvPr/>
        </p:nvSpPr>
        <p:spPr>
          <a:xfrm>
            <a:off x="472542" y="6197153"/>
            <a:ext cx="6891630" cy="646331"/>
          </a:xfrm>
          <a:prstGeom prst="rect">
            <a:avLst/>
          </a:prstGeom>
          <a:noFill/>
        </p:spPr>
        <p:txBody>
          <a:bodyPr wrap="none" rtlCol="0">
            <a:spAutoFit/>
          </a:bodyPr>
          <a:lstStyle/>
          <a:p>
            <a:r>
              <a:rPr lang="en-US" dirty="0"/>
              <a:t>Source: </a:t>
            </a:r>
            <a:r>
              <a:rPr lang="en-US" dirty="0">
                <a:hlinkClick r:id="rId3"/>
              </a:rPr>
              <a:t>http://ssel.vub.ac.be/jasco/lib/exe/fetchb6e2.php</a:t>
            </a:r>
          </a:p>
          <a:p>
            <a:r>
              <a:rPr lang="en-US" dirty="0">
                <a:hlinkClick r:id="rId3"/>
              </a:rPr>
              <a:t>?cache=cache&amp;media=documentation%3Ajasco-vub-session1.ppt</a:t>
            </a:r>
            <a:r>
              <a:rPr lang="en-US" dirty="0"/>
              <a:t> </a:t>
            </a:r>
            <a:endParaRPr lang="sk-SK" dirty="0"/>
          </a:p>
        </p:txBody>
      </p:sp>
    </p:spTree>
    <p:extLst>
      <p:ext uri="{BB962C8B-B14F-4D97-AF65-F5344CB8AC3E}">
        <p14:creationId xmlns:p14="http://schemas.microsoft.com/office/powerpoint/2010/main" val="3620249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ABA753-D08A-3E9C-0FFB-D92265B86820}"/>
              </a:ext>
            </a:extLst>
          </p:cNvPr>
          <p:cNvSpPr>
            <a:spLocks noGrp="1"/>
          </p:cNvSpPr>
          <p:nvPr>
            <p:ph type="title"/>
          </p:nvPr>
        </p:nvSpPr>
        <p:spPr>
          <a:xfrm>
            <a:off x="282871" y="219646"/>
            <a:ext cx="8596668" cy="1320800"/>
          </a:xfrm>
        </p:spPr>
        <p:txBody>
          <a:bodyPr>
            <a:normAutofit/>
          </a:bodyPr>
          <a:lstStyle/>
          <a:p>
            <a:r>
              <a:rPr lang="en-US" sz="5400" b="1" dirty="0"/>
              <a:t>Good Modularity</a:t>
            </a:r>
            <a:endParaRPr lang="sk-SK" sz="5400" b="1" dirty="0"/>
          </a:p>
        </p:txBody>
      </p:sp>
      <p:sp>
        <p:nvSpPr>
          <p:cNvPr id="3" name="Zástupný objekt pre obsah 2">
            <a:extLst>
              <a:ext uri="{FF2B5EF4-FFF2-40B4-BE49-F238E27FC236}">
                <a16:creationId xmlns:a16="http://schemas.microsoft.com/office/drawing/2014/main" id="{D384247E-06B5-2D71-E010-D533A3B9D3ED}"/>
              </a:ext>
            </a:extLst>
          </p:cNvPr>
          <p:cNvSpPr>
            <a:spLocks noGrp="1"/>
          </p:cNvSpPr>
          <p:nvPr>
            <p:ph idx="1"/>
          </p:nvPr>
        </p:nvSpPr>
        <p:spPr/>
        <p:txBody>
          <a:bodyPr/>
          <a:lstStyle/>
          <a:p>
            <a:endParaRPr lang="sk-SK" dirty="0"/>
          </a:p>
        </p:txBody>
      </p:sp>
      <p:pic>
        <p:nvPicPr>
          <p:cNvPr id="5" name="Obrázok 4">
            <a:extLst>
              <a:ext uri="{FF2B5EF4-FFF2-40B4-BE49-F238E27FC236}">
                <a16:creationId xmlns:a16="http://schemas.microsoft.com/office/drawing/2014/main" id="{F6E3AC8A-0341-5F3C-44A6-255A9B60EE88}"/>
              </a:ext>
            </a:extLst>
          </p:cNvPr>
          <p:cNvPicPr>
            <a:picLocks noChangeAspect="1"/>
          </p:cNvPicPr>
          <p:nvPr/>
        </p:nvPicPr>
        <p:blipFill rotWithShape="1">
          <a:blip r:embed="rId2"/>
          <a:srcRect b="1346"/>
          <a:stretch/>
        </p:blipFill>
        <p:spPr>
          <a:xfrm>
            <a:off x="1307161" y="1182565"/>
            <a:ext cx="9162411" cy="5090474"/>
          </a:xfrm>
          <a:prstGeom prst="rect">
            <a:avLst/>
          </a:prstGeom>
        </p:spPr>
      </p:pic>
      <p:sp>
        <p:nvSpPr>
          <p:cNvPr id="6" name="BlokTextu 5">
            <a:extLst>
              <a:ext uri="{FF2B5EF4-FFF2-40B4-BE49-F238E27FC236}">
                <a16:creationId xmlns:a16="http://schemas.microsoft.com/office/drawing/2014/main" id="{DBDC881B-70A9-7258-4642-84FEC545E0EB}"/>
              </a:ext>
            </a:extLst>
          </p:cNvPr>
          <p:cNvSpPr txBox="1"/>
          <p:nvPr/>
        </p:nvSpPr>
        <p:spPr>
          <a:xfrm>
            <a:off x="132488" y="6211669"/>
            <a:ext cx="11206003" cy="646331"/>
          </a:xfrm>
          <a:prstGeom prst="rect">
            <a:avLst/>
          </a:prstGeom>
          <a:noFill/>
        </p:spPr>
        <p:txBody>
          <a:bodyPr wrap="square" rtlCol="0">
            <a:spAutoFit/>
          </a:bodyPr>
          <a:lstStyle/>
          <a:p>
            <a:r>
              <a:rPr lang="en-US" dirty="0"/>
              <a:t>Source: </a:t>
            </a:r>
            <a:r>
              <a:rPr lang="en-US" dirty="0">
                <a:hlinkClick r:id="rId3"/>
              </a:rPr>
              <a:t>http://ssel.vub.ac.be/jasco/lib/exe/fetchb6e2.php</a:t>
            </a:r>
            <a:endParaRPr lang="en-US" dirty="0">
              <a:hlinkClick r:id="rId4"/>
            </a:endParaRPr>
          </a:p>
          <a:p>
            <a:r>
              <a:rPr lang="en-US" dirty="0">
                <a:hlinkClick r:id="rId4"/>
              </a:rPr>
              <a:t>?cache=cache&amp;media=documentation%3Ajasco-vub-session1.ppt</a:t>
            </a:r>
            <a:r>
              <a:rPr lang="en-US" dirty="0"/>
              <a:t> </a:t>
            </a:r>
            <a:endParaRPr lang="sk-SK" dirty="0"/>
          </a:p>
        </p:txBody>
      </p:sp>
    </p:spTree>
    <p:extLst>
      <p:ext uri="{BB962C8B-B14F-4D97-AF65-F5344CB8AC3E}">
        <p14:creationId xmlns:p14="http://schemas.microsoft.com/office/powerpoint/2010/main" val="3017190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369876-3A5B-C1B6-250E-3384E55DE6AF}"/>
              </a:ext>
            </a:extLst>
          </p:cNvPr>
          <p:cNvSpPr>
            <a:spLocks noGrp="1"/>
          </p:cNvSpPr>
          <p:nvPr>
            <p:ph type="title"/>
          </p:nvPr>
        </p:nvSpPr>
        <p:spPr>
          <a:xfrm>
            <a:off x="266161" y="156238"/>
            <a:ext cx="8596668" cy="1320800"/>
          </a:xfrm>
        </p:spPr>
        <p:txBody>
          <a:bodyPr>
            <a:normAutofit/>
          </a:bodyPr>
          <a:lstStyle/>
          <a:p>
            <a:r>
              <a:rPr lang="en-US" sz="5400" b="1" dirty="0"/>
              <a:t>Bad modularity</a:t>
            </a:r>
            <a:endParaRPr lang="sk-SK" sz="5400" b="1" dirty="0"/>
          </a:p>
        </p:txBody>
      </p:sp>
      <p:sp>
        <p:nvSpPr>
          <p:cNvPr id="3" name="Zástupný objekt pre obsah 2">
            <a:extLst>
              <a:ext uri="{FF2B5EF4-FFF2-40B4-BE49-F238E27FC236}">
                <a16:creationId xmlns:a16="http://schemas.microsoft.com/office/drawing/2014/main" id="{3463D7E1-FC5B-E06F-6897-A0F4E11EED48}"/>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38EC90CB-30FA-E07E-8F4E-FC9AE698A70A}"/>
              </a:ext>
            </a:extLst>
          </p:cNvPr>
          <p:cNvPicPr>
            <a:picLocks noChangeAspect="1"/>
          </p:cNvPicPr>
          <p:nvPr/>
        </p:nvPicPr>
        <p:blipFill>
          <a:blip r:embed="rId2"/>
          <a:stretch>
            <a:fillRect/>
          </a:stretch>
        </p:blipFill>
        <p:spPr>
          <a:xfrm>
            <a:off x="2462720" y="992855"/>
            <a:ext cx="9463119" cy="5218814"/>
          </a:xfrm>
          <a:prstGeom prst="rect">
            <a:avLst/>
          </a:prstGeom>
        </p:spPr>
      </p:pic>
      <p:sp>
        <p:nvSpPr>
          <p:cNvPr id="6" name="BlokTextu 5">
            <a:extLst>
              <a:ext uri="{FF2B5EF4-FFF2-40B4-BE49-F238E27FC236}">
                <a16:creationId xmlns:a16="http://schemas.microsoft.com/office/drawing/2014/main" id="{3F4ADAA5-7570-2BEA-521C-7149FEC9A6D9}"/>
              </a:ext>
            </a:extLst>
          </p:cNvPr>
          <p:cNvSpPr txBox="1"/>
          <p:nvPr/>
        </p:nvSpPr>
        <p:spPr>
          <a:xfrm>
            <a:off x="746180" y="6211669"/>
            <a:ext cx="11206003" cy="646331"/>
          </a:xfrm>
          <a:prstGeom prst="rect">
            <a:avLst/>
          </a:prstGeom>
          <a:noFill/>
        </p:spPr>
        <p:txBody>
          <a:bodyPr wrap="square" rtlCol="0">
            <a:spAutoFit/>
          </a:bodyPr>
          <a:lstStyle/>
          <a:p>
            <a:r>
              <a:rPr lang="en-US" dirty="0"/>
              <a:t>Source: </a:t>
            </a:r>
            <a:r>
              <a:rPr lang="en-US" dirty="0">
                <a:hlinkClick r:id="rId3"/>
              </a:rPr>
              <a:t>http://ssel.vub.ac.be/jasco/lib/exe/fetchb6e2.php</a:t>
            </a:r>
            <a:endParaRPr lang="en-US" dirty="0">
              <a:hlinkClick r:id="rId4"/>
            </a:endParaRPr>
          </a:p>
          <a:p>
            <a:r>
              <a:rPr lang="en-US" dirty="0">
                <a:hlinkClick r:id="rId4"/>
              </a:rPr>
              <a:t>?cache=cache&amp;media=documentation%3Ajasco-vub-session1.ppt</a:t>
            </a:r>
            <a:r>
              <a:rPr lang="en-US" dirty="0"/>
              <a:t> </a:t>
            </a:r>
            <a:endParaRPr lang="sk-SK" dirty="0"/>
          </a:p>
        </p:txBody>
      </p:sp>
    </p:spTree>
    <p:extLst>
      <p:ext uri="{BB962C8B-B14F-4D97-AF65-F5344CB8AC3E}">
        <p14:creationId xmlns:p14="http://schemas.microsoft.com/office/powerpoint/2010/main" val="1281951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6BD5ED-11A8-9D14-1733-8E7B9122E231}"/>
              </a:ext>
            </a:extLst>
          </p:cNvPr>
          <p:cNvSpPr>
            <a:spLocks noGrp="1"/>
          </p:cNvSpPr>
          <p:nvPr>
            <p:ph type="title"/>
          </p:nvPr>
        </p:nvSpPr>
        <p:spPr>
          <a:xfrm>
            <a:off x="543930" y="1070846"/>
            <a:ext cx="8596668" cy="1320800"/>
          </a:xfrm>
        </p:spPr>
        <p:txBody>
          <a:bodyPr>
            <a:normAutofit/>
          </a:bodyPr>
          <a:lstStyle/>
          <a:p>
            <a:r>
              <a:rPr lang="sk-SK" sz="4800" b="1" dirty="0" err="1"/>
              <a:t>How</a:t>
            </a:r>
            <a:r>
              <a:rPr lang="sk-SK" sz="4800" b="1" dirty="0"/>
              <a:t> to </a:t>
            </a:r>
            <a:r>
              <a:rPr lang="sk-SK" sz="4800" b="1" dirty="0" err="1"/>
              <a:t>separate</a:t>
            </a:r>
            <a:r>
              <a:rPr lang="sk-SK" sz="4800" b="1" dirty="0"/>
              <a:t> </a:t>
            </a:r>
            <a:r>
              <a:rPr lang="sk-SK" sz="4800" b="1" dirty="0" err="1"/>
              <a:t>concerns</a:t>
            </a:r>
            <a:r>
              <a:rPr lang="sk-SK" sz="4800" b="1" dirty="0"/>
              <a:t>?</a:t>
            </a:r>
          </a:p>
        </p:txBody>
      </p:sp>
      <p:sp>
        <p:nvSpPr>
          <p:cNvPr id="5" name="BlokTextu 4">
            <a:extLst>
              <a:ext uri="{FF2B5EF4-FFF2-40B4-BE49-F238E27FC236}">
                <a16:creationId xmlns:a16="http://schemas.microsoft.com/office/drawing/2014/main" id="{478D40AA-F3AA-CF89-9F7B-3787C57A632A}"/>
              </a:ext>
            </a:extLst>
          </p:cNvPr>
          <p:cNvSpPr txBox="1"/>
          <p:nvPr/>
        </p:nvSpPr>
        <p:spPr>
          <a:xfrm>
            <a:off x="1537513" y="1968712"/>
            <a:ext cx="4238661" cy="584775"/>
          </a:xfrm>
          <a:prstGeom prst="rect">
            <a:avLst/>
          </a:prstGeom>
          <a:noFill/>
        </p:spPr>
        <p:txBody>
          <a:bodyPr wrap="none" rtlCol="0">
            <a:spAutoFit/>
          </a:bodyPr>
          <a:lstStyle/>
          <a:p>
            <a:r>
              <a:rPr lang="sk-SK" sz="3200" dirty="0"/>
              <a:t>-</a:t>
            </a:r>
            <a:r>
              <a:rPr lang="sk-SK" sz="3200" dirty="0" err="1"/>
              <a:t>using</a:t>
            </a:r>
            <a:r>
              <a:rPr lang="sk-SK" sz="3200" dirty="0"/>
              <a:t> design </a:t>
            </a:r>
            <a:r>
              <a:rPr lang="sk-SK" sz="3200" dirty="0" err="1"/>
              <a:t>patterns</a:t>
            </a:r>
            <a:endParaRPr lang="sk-SK" sz="3200" dirty="0"/>
          </a:p>
        </p:txBody>
      </p:sp>
      <p:sp>
        <p:nvSpPr>
          <p:cNvPr id="6" name="BlokTextu 5">
            <a:extLst>
              <a:ext uri="{FF2B5EF4-FFF2-40B4-BE49-F238E27FC236}">
                <a16:creationId xmlns:a16="http://schemas.microsoft.com/office/drawing/2014/main" id="{10244898-450C-C9E4-A6FA-2013AE164382}"/>
              </a:ext>
            </a:extLst>
          </p:cNvPr>
          <p:cNvSpPr txBox="1"/>
          <p:nvPr/>
        </p:nvSpPr>
        <p:spPr>
          <a:xfrm>
            <a:off x="1537513" y="2715702"/>
            <a:ext cx="6609502" cy="1569660"/>
          </a:xfrm>
          <a:prstGeom prst="rect">
            <a:avLst/>
          </a:prstGeom>
          <a:noFill/>
        </p:spPr>
        <p:txBody>
          <a:bodyPr wrap="none" rtlCol="0">
            <a:spAutoFit/>
          </a:bodyPr>
          <a:lstStyle/>
          <a:p>
            <a:r>
              <a:rPr lang="sk-SK" sz="3200" dirty="0"/>
              <a:t>-</a:t>
            </a:r>
            <a:r>
              <a:rPr lang="sk-SK" sz="3200" dirty="0" err="1"/>
              <a:t>using</a:t>
            </a:r>
            <a:r>
              <a:rPr lang="sk-SK" sz="3200" dirty="0"/>
              <a:t> </a:t>
            </a:r>
            <a:r>
              <a:rPr lang="sk-SK" sz="3200" dirty="0" err="1"/>
              <a:t>component</a:t>
            </a:r>
            <a:r>
              <a:rPr lang="sk-SK" sz="3200" dirty="0"/>
              <a:t> </a:t>
            </a:r>
            <a:r>
              <a:rPr lang="sk-SK" sz="3200" dirty="0" err="1"/>
              <a:t>development</a:t>
            </a:r>
            <a:r>
              <a:rPr lang="sk-SK" sz="3200" dirty="0"/>
              <a:t>, </a:t>
            </a:r>
          </a:p>
          <a:p>
            <a:r>
              <a:rPr lang="sk-SK" sz="3200" dirty="0" err="1"/>
              <a:t>encapsulating</a:t>
            </a:r>
            <a:r>
              <a:rPr lang="sk-SK" sz="3200" dirty="0"/>
              <a:t> </a:t>
            </a:r>
            <a:r>
              <a:rPr lang="sk-SK" sz="3200" dirty="0" err="1"/>
              <a:t>functionality</a:t>
            </a:r>
            <a:r>
              <a:rPr lang="sk-SK" sz="3200" dirty="0"/>
              <a:t> </a:t>
            </a:r>
          </a:p>
          <a:p>
            <a:r>
              <a:rPr lang="sk-SK" sz="3200" dirty="0"/>
              <a:t>and </a:t>
            </a:r>
            <a:r>
              <a:rPr lang="sk-SK" sz="3200" dirty="0" err="1"/>
              <a:t>providing</a:t>
            </a:r>
            <a:r>
              <a:rPr lang="sk-SK" sz="3200" dirty="0"/>
              <a:t> </a:t>
            </a:r>
            <a:r>
              <a:rPr lang="sk-SK" sz="3200" dirty="0" err="1"/>
              <a:t>it</a:t>
            </a:r>
            <a:r>
              <a:rPr lang="sk-SK" sz="3200" dirty="0"/>
              <a:t> </a:t>
            </a:r>
            <a:r>
              <a:rPr lang="sk-SK" sz="3200" dirty="0" err="1"/>
              <a:t>through</a:t>
            </a:r>
            <a:r>
              <a:rPr lang="sk-SK" sz="3200" dirty="0"/>
              <a:t> </a:t>
            </a:r>
            <a:r>
              <a:rPr lang="sk-SK" sz="3200" dirty="0" err="1"/>
              <a:t>interfaces</a:t>
            </a:r>
            <a:endParaRPr lang="sk-SK" sz="3200" dirty="0"/>
          </a:p>
        </p:txBody>
      </p:sp>
      <p:sp>
        <p:nvSpPr>
          <p:cNvPr id="7" name="BlokTextu 6">
            <a:extLst>
              <a:ext uri="{FF2B5EF4-FFF2-40B4-BE49-F238E27FC236}">
                <a16:creationId xmlns:a16="http://schemas.microsoft.com/office/drawing/2014/main" id="{56E29AAB-70D6-DF1C-62EA-E0603CB427E7}"/>
              </a:ext>
            </a:extLst>
          </p:cNvPr>
          <p:cNvSpPr txBox="1"/>
          <p:nvPr/>
        </p:nvSpPr>
        <p:spPr>
          <a:xfrm>
            <a:off x="1442469" y="4285362"/>
            <a:ext cx="5469767" cy="584775"/>
          </a:xfrm>
          <a:prstGeom prst="rect">
            <a:avLst/>
          </a:prstGeom>
          <a:noFill/>
        </p:spPr>
        <p:txBody>
          <a:bodyPr wrap="none" rtlCol="0">
            <a:spAutoFit/>
          </a:bodyPr>
          <a:lstStyle/>
          <a:p>
            <a:r>
              <a:rPr lang="sk-SK" sz="3200" dirty="0"/>
              <a:t>-</a:t>
            </a:r>
            <a:r>
              <a:rPr lang="sk-SK" sz="3200" dirty="0" err="1"/>
              <a:t>using</a:t>
            </a:r>
            <a:r>
              <a:rPr lang="sk-SK" sz="3200" dirty="0"/>
              <a:t> </a:t>
            </a:r>
            <a:r>
              <a:rPr lang="sk-SK" sz="3200" dirty="0" err="1"/>
              <a:t>architectural</a:t>
            </a:r>
            <a:r>
              <a:rPr lang="sk-SK" sz="3200" dirty="0"/>
              <a:t> </a:t>
            </a:r>
            <a:r>
              <a:rPr lang="sk-SK" sz="3200" dirty="0" err="1"/>
              <a:t>patterns</a:t>
            </a:r>
            <a:endParaRPr lang="sk-SK" sz="3200" dirty="0"/>
          </a:p>
        </p:txBody>
      </p:sp>
    </p:spTree>
    <p:extLst>
      <p:ext uri="{BB962C8B-B14F-4D97-AF65-F5344CB8AC3E}">
        <p14:creationId xmlns:p14="http://schemas.microsoft.com/office/powerpoint/2010/main" val="4080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8935E9-961D-4C4D-2BA7-D12D866E9360}"/>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E954DFC4-316A-C4FB-39A7-07277EF200EC}"/>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39DA27FD-1E37-3066-7DFE-59C0BB6584BE}"/>
              </a:ext>
            </a:extLst>
          </p:cNvPr>
          <p:cNvPicPr>
            <a:picLocks noChangeAspect="1"/>
          </p:cNvPicPr>
          <p:nvPr/>
        </p:nvPicPr>
        <p:blipFill>
          <a:blip r:embed="rId2"/>
          <a:stretch>
            <a:fillRect/>
          </a:stretch>
        </p:blipFill>
        <p:spPr>
          <a:xfrm>
            <a:off x="0" y="0"/>
            <a:ext cx="10463436" cy="6337939"/>
          </a:xfrm>
          <a:prstGeom prst="rect">
            <a:avLst/>
          </a:prstGeom>
        </p:spPr>
      </p:pic>
      <p:sp>
        <p:nvSpPr>
          <p:cNvPr id="6" name="BlokTextu 5">
            <a:extLst>
              <a:ext uri="{FF2B5EF4-FFF2-40B4-BE49-F238E27FC236}">
                <a16:creationId xmlns:a16="http://schemas.microsoft.com/office/drawing/2014/main" id="{15BD2F05-6304-FDA3-B8B1-3A899DAC1670}"/>
              </a:ext>
            </a:extLst>
          </p:cNvPr>
          <p:cNvSpPr txBox="1"/>
          <p:nvPr/>
        </p:nvSpPr>
        <p:spPr>
          <a:xfrm>
            <a:off x="746180" y="6211669"/>
            <a:ext cx="11206003" cy="646331"/>
          </a:xfrm>
          <a:prstGeom prst="rect">
            <a:avLst/>
          </a:prstGeom>
          <a:noFill/>
        </p:spPr>
        <p:txBody>
          <a:bodyPr wrap="square" rtlCol="0">
            <a:spAutoFit/>
          </a:bodyPr>
          <a:lstStyle/>
          <a:p>
            <a:r>
              <a:rPr lang="en-US" dirty="0"/>
              <a:t>Source: </a:t>
            </a:r>
            <a:r>
              <a:rPr lang="en-US" dirty="0">
                <a:hlinkClick r:id="rId3"/>
              </a:rPr>
              <a:t>http://ssel.vub.ac.be/jasco/lib/exe/fetchb6e2.php</a:t>
            </a:r>
            <a:endParaRPr lang="en-US" dirty="0">
              <a:hlinkClick r:id="rId4"/>
            </a:endParaRPr>
          </a:p>
          <a:p>
            <a:r>
              <a:rPr lang="en-US" dirty="0">
                <a:hlinkClick r:id="rId4"/>
              </a:rPr>
              <a:t>?cache=cache&amp;media=documentation%3Ajasco-vub-session1.ppt</a:t>
            </a:r>
            <a:r>
              <a:rPr lang="en-US" dirty="0"/>
              <a:t> </a:t>
            </a:r>
            <a:endParaRPr lang="sk-SK" dirty="0"/>
          </a:p>
        </p:txBody>
      </p:sp>
      <p:sp>
        <p:nvSpPr>
          <p:cNvPr id="7" name="Nadpis 1">
            <a:extLst>
              <a:ext uri="{FF2B5EF4-FFF2-40B4-BE49-F238E27FC236}">
                <a16:creationId xmlns:a16="http://schemas.microsoft.com/office/drawing/2014/main" id="{D62B8429-1968-750F-E099-723B6CFAEA91}"/>
              </a:ext>
            </a:extLst>
          </p:cNvPr>
          <p:cNvSpPr txBox="1">
            <a:spLocks/>
          </p:cNvSpPr>
          <p:nvPr/>
        </p:nvSpPr>
        <p:spPr>
          <a:xfrm>
            <a:off x="6732767" y="5380962"/>
            <a:ext cx="3914777"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a:t>Use of AOP</a:t>
            </a:r>
            <a:endParaRPr lang="sk-SK" sz="5400" b="1" dirty="0"/>
          </a:p>
        </p:txBody>
      </p:sp>
    </p:spTree>
    <p:extLst>
      <p:ext uri="{BB962C8B-B14F-4D97-AF65-F5344CB8AC3E}">
        <p14:creationId xmlns:p14="http://schemas.microsoft.com/office/powerpoint/2010/main" val="208163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0C2348CC-F49B-E716-4335-5D3F2FDD429B}"/>
              </a:ext>
            </a:extLst>
          </p:cNvPr>
          <p:cNvSpPr txBox="1">
            <a:spLocks/>
          </p:cNvSpPr>
          <p:nvPr/>
        </p:nvSpPr>
        <p:spPr>
          <a:xfrm>
            <a:off x="959207" y="84764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4000" b="1" dirty="0" err="1"/>
              <a:t>How</a:t>
            </a:r>
            <a:r>
              <a:rPr lang="sk-SK" sz="4000" b="1" dirty="0"/>
              <a:t> to </a:t>
            </a:r>
            <a:r>
              <a:rPr lang="sk-SK" sz="4000" b="1" dirty="0" err="1"/>
              <a:t>separate</a:t>
            </a:r>
            <a:r>
              <a:rPr lang="sk-SK" sz="4000" b="1" dirty="0"/>
              <a:t> </a:t>
            </a:r>
            <a:r>
              <a:rPr lang="sk-SK" sz="4000" b="1" dirty="0" err="1"/>
              <a:t>crosscutting</a:t>
            </a:r>
            <a:r>
              <a:rPr lang="sk-SK" sz="4000" b="1" dirty="0"/>
              <a:t> </a:t>
            </a:r>
            <a:r>
              <a:rPr lang="sk-SK" sz="4000" b="1" dirty="0" err="1"/>
              <a:t>concerns</a:t>
            </a:r>
            <a:r>
              <a:rPr lang="sk-SK" sz="4000" b="1" dirty="0"/>
              <a:t>?</a:t>
            </a:r>
          </a:p>
        </p:txBody>
      </p:sp>
      <p:sp>
        <p:nvSpPr>
          <p:cNvPr id="5" name="BlokTextu 4">
            <a:extLst>
              <a:ext uri="{FF2B5EF4-FFF2-40B4-BE49-F238E27FC236}">
                <a16:creationId xmlns:a16="http://schemas.microsoft.com/office/drawing/2014/main" id="{6611138E-F774-40F5-E033-D7E64D634930}"/>
              </a:ext>
            </a:extLst>
          </p:cNvPr>
          <p:cNvSpPr txBox="1"/>
          <p:nvPr/>
        </p:nvSpPr>
        <p:spPr>
          <a:xfrm>
            <a:off x="3511943" y="2233402"/>
            <a:ext cx="5543505" cy="1077218"/>
          </a:xfrm>
          <a:prstGeom prst="rect">
            <a:avLst/>
          </a:prstGeom>
          <a:noFill/>
        </p:spPr>
        <p:txBody>
          <a:bodyPr wrap="none" rtlCol="0">
            <a:spAutoFit/>
          </a:bodyPr>
          <a:lstStyle/>
          <a:p>
            <a:r>
              <a:rPr lang="sk-SK" sz="3200" b="1" dirty="0"/>
              <a:t>New </a:t>
            </a:r>
            <a:r>
              <a:rPr lang="sk-SK" sz="3200" b="1" dirty="0" err="1"/>
              <a:t>concern</a:t>
            </a:r>
            <a:r>
              <a:rPr lang="sk-SK" sz="3200" b="1" dirty="0"/>
              <a:t> </a:t>
            </a:r>
            <a:r>
              <a:rPr lang="sk-SK" sz="3200" b="1" dirty="0" err="1"/>
              <a:t>is</a:t>
            </a:r>
            <a:r>
              <a:rPr lang="sk-SK" sz="3200" b="1" dirty="0"/>
              <a:t> </a:t>
            </a:r>
            <a:r>
              <a:rPr lang="sk-SK" sz="3200" b="1" dirty="0" err="1"/>
              <a:t>not</a:t>
            </a:r>
            <a:r>
              <a:rPr lang="sk-SK" sz="3200" b="1" dirty="0"/>
              <a:t> </a:t>
            </a:r>
            <a:r>
              <a:rPr lang="sk-SK" sz="3200" b="1" dirty="0" err="1"/>
              <a:t>tangled</a:t>
            </a:r>
            <a:r>
              <a:rPr lang="sk-SK" sz="3200" b="1" dirty="0"/>
              <a:t> </a:t>
            </a:r>
          </a:p>
          <a:p>
            <a:r>
              <a:rPr lang="sk-SK" sz="3200" b="1" dirty="0" err="1"/>
              <a:t>with</a:t>
            </a:r>
            <a:r>
              <a:rPr lang="sk-SK" sz="3200" b="1" dirty="0"/>
              <a:t> </a:t>
            </a:r>
            <a:r>
              <a:rPr lang="sk-SK" sz="3200" b="1" dirty="0" err="1"/>
              <a:t>original</a:t>
            </a:r>
            <a:r>
              <a:rPr lang="sk-SK" sz="3200" b="1" dirty="0"/>
              <a:t> </a:t>
            </a:r>
            <a:r>
              <a:rPr lang="sk-SK" sz="3200" b="1" dirty="0" err="1"/>
              <a:t>code</a:t>
            </a:r>
            <a:endParaRPr lang="sk-SK" sz="3200" b="1" dirty="0"/>
          </a:p>
        </p:txBody>
      </p:sp>
      <p:sp>
        <p:nvSpPr>
          <p:cNvPr id="6" name="BlokTextu 5">
            <a:extLst>
              <a:ext uri="{FF2B5EF4-FFF2-40B4-BE49-F238E27FC236}">
                <a16:creationId xmlns:a16="http://schemas.microsoft.com/office/drawing/2014/main" id="{C5897857-7248-78E9-55AF-D725E65C8592}"/>
              </a:ext>
            </a:extLst>
          </p:cNvPr>
          <p:cNvSpPr txBox="1"/>
          <p:nvPr/>
        </p:nvSpPr>
        <p:spPr>
          <a:xfrm>
            <a:off x="3918433" y="3683103"/>
            <a:ext cx="7917552" cy="584775"/>
          </a:xfrm>
          <a:prstGeom prst="rect">
            <a:avLst/>
          </a:prstGeom>
          <a:noFill/>
        </p:spPr>
        <p:txBody>
          <a:bodyPr wrap="none" rtlCol="0">
            <a:spAutoFit/>
          </a:bodyPr>
          <a:lstStyle/>
          <a:p>
            <a:r>
              <a:rPr lang="sk-SK" sz="3200" b="1" dirty="0" err="1"/>
              <a:t>Original</a:t>
            </a:r>
            <a:r>
              <a:rPr lang="sk-SK" sz="3200" b="1" dirty="0"/>
              <a:t> </a:t>
            </a:r>
            <a:r>
              <a:rPr lang="sk-SK" sz="3200" b="1" dirty="0" err="1"/>
              <a:t>code</a:t>
            </a:r>
            <a:r>
              <a:rPr lang="sk-SK" sz="3200" b="1" dirty="0"/>
              <a:t> </a:t>
            </a:r>
            <a:r>
              <a:rPr lang="sk-SK" sz="3200" b="1" dirty="0" err="1"/>
              <a:t>should</a:t>
            </a:r>
            <a:r>
              <a:rPr lang="sk-SK" sz="3200" b="1" dirty="0"/>
              <a:t> </a:t>
            </a:r>
            <a:r>
              <a:rPr lang="sk-SK" sz="3200" b="1" dirty="0" err="1"/>
              <a:t>remain</a:t>
            </a:r>
            <a:r>
              <a:rPr lang="sk-SK" sz="3200" b="1" dirty="0"/>
              <a:t> </a:t>
            </a:r>
            <a:r>
              <a:rPr lang="sk-SK" sz="3200" b="1" dirty="0" err="1"/>
              <a:t>untouched</a:t>
            </a:r>
            <a:endParaRPr lang="sk-SK" sz="3200" b="1" dirty="0"/>
          </a:p>
        </p:txBody>
      </p:sp>
      <p:sp>
        <p:nvSpPr>
          <p:cNvPr id="7" name="BlokTextu 6">
            <a:extLst>
              <a:ext uri="{FF2B5EF4-FFF2-40B4-BE49-F238E27FC236}">
                <a16:creationId xmlns:a16="http://schemas.microsoft.com/office/drawing/2014/main" id="{3F5F6825-3BCC-F387-F0FD-8F8C833F247A}"/>
              </a:ext>
            </a:extLst>
          </p:cNvPr>
          <p:cNvSpPr txBox="1"/>
          <p:nvPr/>
        </p:nvSpPr>
        <p:spPr>
          <a:xfrm>
            <a:off x="2354782" y="4227896"/>
            <a:ext cx="7343677" cy="923330"/>
          </a:xfrm>
          <a:prstGeom prst="rect">
            <a:avLst/>
          </a:prstGeom>
          <a:noFill/>
        </p:spPr>
        <p:txBody>
          <a:bodyPr wrap="none" rtlCol="0">
            <a:spAutoFit/>
          </a:bodyPr>
          <a:lstStyle/>
          <a:p>
            <a:r>
              <a:rPr lang="sk-SK" sz="5400" b="1" dirty="0" err="1">
                <a:solidFill>
                  <a:srgbClr val="FF0000"/>
                </a:solidFill>
              </a:rPr>
              <a:t>Open-Closed</a:t>
            </a:r>
            <a:r>
              <a:rPr lang="sk-SK" sz="5400" b="1" dirty="0">
                <a:solidFill>
                  <a:srgbClr val="FF0000"/>
                </a:solidFill>
              </a:rPr>
              <a:t> </a:t>
            </a:r>
            <a:r>
              <a:rPr lang="sk-SK" sz="5400" b="1" dirty="0" err="1">
                <a:solidFill>
                  <a:srgbClr val="FF0000"/>
                </a:solidFill>
              </a:rPr>
              <a:t>principle</a:t>
            </a:r>
            <a:endParaRPr lang="sk-SK" sz="5400" b="1" dirty="0">
              <a:solidFill>
                <a:srgbClr val="FF0000"/>
              </a:solidFill>
            </a:endParaRPr>
          </a:p>
        </p:txBody>
      </p:sp>
      <p:sp>
        <p:nvSpPr>
          <p:cNvPr id="8" name="Šípka: nadol 7">
            <a:extLst>
              <a:ext uri="{FF2B5EF4-FFF2-40B4-BE49-F238E27FC236}">
                <a16:creationId xmlns:a16="http://schemas.microsoft.com/office/drawing/2014/main" id="{7F9C5FB6-BDEE-1F2E-BC96-DFC916622F88}"/>
              </a:ext>
            </a:extLst>
          </p:cNvPr>
          <p:cNvSpPr/>
          <p:nvPr/>
        </p:nvSpPr>
        <p:spPr>
          <a:xfrm rot="1296582">
            <a:off x="2702739" y="5151226"/>
            <a:ext cx="720191" cy="6959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Šípka: nadol 8">
            <a:extLst>
              <a:ext uri="{FF2B5EF4-FFF2-40B4-BE49-F238E27FC236}">
                <a16:creationId xmlns:a16="http://schemas.microsoft.com/office/drawing/2014/main" id="{813DAB3C-D991-2BD2-65DB-5EDD68985281}"/>
              </a:ext>
            </a:extLst>
          </p:cNvPr>
          <p:cNvSpPr/>
          <p:nvPr/>
        </p:nvSpPr>
        <p:spPr>
          <a:xfrm rot="19446879">
            <a:off x="5393152" y="5205306"/>
            <a:ext cx="720191" cy="6959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BlokTextu 9">
            <a:extLst>
              <a:ext uri="{FF2B5EF4-FFF2-40B4-BE49-F238E27FC236}">
                <a16:creationId xmlns:a16="http://schemas.microsoft.com/office/drawing/2014/main" id="{8DFE6E7B-2C81-FDF0-2223-03B810BFF85D}"/>
              </a:ext>
            </a:extLst>
          </p:cNvPr>
          <p:cNvSpPr txBox="1"/>
          <p:nvPr/>
        </p:nvSpPr>
        <p:spPr>
          <a:xfrm>
            <a:off x="1205713" y="5943623"/>
            <a:ext cx="3341749" cy="646331"/>
          </a:xfrm>
          <a:prstGeom prst="rect">
            <a:avLst/>
          </a:prstGeom>
          <a:noFill/>
        </p:spPr>
        <p:txBody>
          <a:bodyPr wrap="none" rtlCol="0">
            <a:spAutoFit/>
          </a:bodyPr>
          <a:lstStyle/>
          <a:p>
            <a:r>
              <a:rPr lang="sk-SK" sz="3600" b="1" dirty="0" err="1"/>
              <a:t>For</a:t>
            </a:r>
            <a:r>
              <a:rPr lang="sk-SK" sz="3600" b="1" dirty="0"/>
              <a:t> </a:t>
            </a:r>
            <a:r>
              <a:rPr lang="sk-SK" sz="3600" b="1" dirty="0" err="1">
                <a:solidFill>
                  <a:srgbClr val="0070C0"/>
                </a:solidFill>
              </a:rPr>
              <a:t>extensions</a:t>
            </a:r>
            <a:endParaRPr lang="sk-SK" sz="3600" b="1" dirty="0">
              <a:solidFill>
                <a:srgbClr val="0070C0"/>
              </a:solidFill>
            </a:endParaRPr>
          </a:p>
        </p:txBody>
      </p:sp>
      <p:sp>
        <p:nvSpPr>
          <p:cNvPr id="11" name="BlokTextu 10">
            <a:extLst>
              <a:ext uri="{FF2B5EF4-FFF2-40B4-BE49-F238E27FC236}">
                <a16:creationId xmlns:a16="http://schemas.microsoft.com/office/drawing/2014/main" id="{BA1E2254-0173-FAE1-1505-DAEAFD2174D8}"/>
              </a:ext>
            </a:extLst>
          </p:cNvPr>
          <p:cNvSpPr txBox="1"/>
          <p:nvPr/>
        </p:nvSpPr>
        <p:spPr>
          <a:xfrm>
            <a:off x="5413381" y="5943622"/>
            <a:ext cx="2755050" cy="646331"/>
          </a:xfrm>
          <a:prstGeom prst="rect">
            <a:avLst/>
          </a:prstGeom>
          <a:noFill/>
        </p:spPr>
        <p:txBody>
          <a:bodyPr wrap="none" rtlCol="0">
            <a:spAutoFit/>
          </a:bodyPr>
          <a:lstStyle/>
          <a:p>
            <a:r>
              <a:rPr lang="sk-SK" sz="3600" b="1" dirty="0" err="1"/>
              <a:t>For</a:t>
            </a:r>
            <a:r>
              <a:rPr lang="sk-SK" sz="3600" b="1" dirty="0"/>
              <a:t> </a:t>
            </a:r>
            <a:r>
              <a:rPr lang="sk-SK" sz="3600" b="1" dirty="0" err="1">
                <a:solidFill>
                  <a:srgbClr val="0070C0"/>
                </a:solidFill>
              </a:rPr>
              <a:t>changes</a:t>
            </a:r>
            <a:endParaRPr lang="sk-SK" sz="3600" b="1" dirty="0">
              <a:solidFill>
                <a:srgbClr val="0070C0"/>
              </a:solidFill>
            </a:endParaRPr>
          </a:p>
        </p:txBody>
      </p:sp>
      <p:sp>
        <p:nvSpPr>
          <p:cNvPr id="12" name="Šípka: doprava s prúžkami 11">
            <a:extLst>
              <a:ext uri="{FF2B5EF4-FFF2-40B4-BE49-F238E27FC236}">
                <a16:creationId xmlns:a16="http://schemas.microsoft.com/office/drawing/2014/main" id="{E878E914-2EBA-EBA2-491B-F554F5A2A541}"/>
              </a:ext>
            </a:extLst>
          </p:cNvPr>
          <p:cNvSpPr/>
          <p:nvPr/>
        </p:nvSpPr>
        <p:spPr>
          <a:xfrm>
            <a:off x="959207" y="4288779"/>
            <a:ext cx="1262358" cy="862447"/>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BlokTextu 12">
            <a:extLst>
              <a:ext uri="{FF2B5EF4-FFF2-40B4-BE49-F238E27FC236}">
                <a16:creationId xmlns:a16="http://schemas.microsoft.com/office/drawing/2014/main" id="{26665288-ACED-5E87-8EDE-369DC609C7EE}"/>
              </a:ext>
            </a:extLst>
          </p:cNvPr>
          <p:cNvSpPr txBox="1"/>
          <p:nvPr/>
        </p:nvSpPr>
        <p:spPr>
          <a:xfrm>
            <a:off x="7590330" y="5129851"/>
            <a:ext cx="2723823" cy="369332"/>
          </a:xfrm>
          <a:prstGeom prst="rect">
            <a:avLst/>
          </a:prstGeom>
          <a:noFill/>
        </p:spPr>
        <p:txBody>
          <a:bodyPr wrap="none" rtlCol="0">
            <a:spAutoFit/>
          </a:bodyPr>
          <a:lstStyle/>
          <a:p>
            <a:r>
              <a:rPr lang="sk-SK" b="1" i="1" dirty="0" err="1"/>
              <a:t>One</a:t>
            </a:r>
            <a:r>
              <a:rPr lang="sk-SK" b="1" i="1" dirty="0"/>
              <a:t> of SOLID </a:t>
            </a:r>
            <a:r>
              <a:rPr lang="sk-SK" b="1" i="1" dirty="0" err="1"/>
              <a:t>principles</a:t>
            </a:r>
            <a:endParaRPr lang="sk-SK" b="1" i="1" dirty="0"/>
          </a:p>
        </p:txBody>
      </p:sp>
    </p:spTree>
    <p:extLst>
      <p:ext uri="{BB962C8B-B14F-4D97-AF65-F5344CB8AC3E}">
        <p14:creationId xmlns:p14="http://schemas.microsoft.com/office/powerpoint/2010/main" val="403958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p:bldP spid="11" grpId="0"/>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74ED0F-6DE1-3BBD-8083-DCAEEC25B449}"/>
              </a:ext>
            </a:extLst>
          </p:cNvPr>
          <p:cNvSpPr>
            <a:spLocks noGrp="1"/>
          </p:cNvSpPr>
          <p:nvPr>
            <p:ph type="title"/>
          </p:nvPr>
        </p:nvSpPr>
        <p:spPr>
          <a:xfrm>
            <a:off x="470840" y="294868"/>
            <a:ext cx="8596668" cy="1320800"/>
          </a:xfrm>
        </p:spPr>
        <p:txBody>
          <a:bodyPr>
            <a:normAutofit/>
          </a:bodyPr>
          <a:lstStyle/>
          <a:p>
            <a:r>
              <a:rPr lang="sk-SK" sz="4000" b="1" dirty="0" err="1"/>
              <a:t>Injecting</a:t>
            </a:r>
            <a:r>
              <a:rPr lang="sk-SK" sz="4000" b="1" dirty="0"/>
              <a:t> </a:t>
            </a:r>
            <a:r>
              <a:rPr lang="sk-SK" sz="4000" b="1" dirty="0" err="1"/>
              <a:t>content</a:t>
            </a:r>
            <a:r>
              <a:rPr lang="sk-SK" sz="4000" b="1" dirty="0"/>
              <a:t> to </a:t>
            </a:r>
            <a:r>
              <a:rPr lang="sk-SK" sz="4000" b="1" dirty="0" err="1"/>
              <a:t>particular</a:t>
            </a:r>
            <a:r>
              <a:rPr lang="sk-SK" sz="4000" b="1" dirty="0"/>
              <a:t> </a:t>
            </a:r>
            <a:r>
              <a:rPr lang="sk-SK" sz="4000" b="1" dirty="0" err="1"/>
              <a:t>places</a:t>
            </a:r>
            <a:r>
              <a:rPr lang="sk-SK" sz="4000" b="1" dirty="0"/>
              <a:t> </a:t>
            </a:r>
            <a:r>
              <a:rPr lang="sk-SK" sz="4000" b="1" dirty="0" err="1"/>
              <a:t>after</a:t>
            </a:r>
            <a:r>
              <a:rPr lang="sk-SK" sz="4000" b="1" dirty="0"/>
              <a:t> </a:t>
            </a:r>
            <a:r>
              <a:rPr lang="sk-SK" sz="4000" b="1" dirty="0" err="1"/>
              <a:t>development</a:t>
            </a:r>
            <a:r>
              <a:rPr lang="sk-SK" sz="4000" b="1" dirty="0"/>
              <a:t>.</a:t>
            </a:r>
          </a:p>
        </p:txBody>
      </p:sp>
      <p:sp>
        <p:nvSpPr>
          <p:cNvPr id="4" name="BlokTextu 3">
            <a:extLst>
              <a:ext uri="{FF2B5EF4-FFF2-40B4-BE49-F238E27FC236}">
                <a16:creationId xmlns:a16="http://schemas.microsoft.com/office/drawing/2014/main" id="{41D43369-6A85-EC80-8098-EF7CAFD9850B}"/>
              </a:ext>
            </a:extLst>
          </p:cNvPr>
          <p:cNvSpPr txBox="1"/>
          <p:nvPr/>
        </p:nvSpPr>
        <p:spPr>
          <a:xfrm>
            <a:off x="3256898" y="1615668"/>
            <a:ext cx="4490332" cy="646331"/>
          </a:xfrm>
          <a:prstGeom prst="rect">
            <a:avLst/>
          </a:prstGeom>
          <a:noFill/>
        </p:spPr>
        <p:txBody>
          <a:bodyPr wrap="none" rtlCol="0">
            <a:spAutoFit/>
          </a:bodyPr>
          <a:lstStyle/>
          <a:p>
            <a:r>
              <a:rPr lang="sk-SK" sz="3600" b="1" dirty="0"/>
              <a:t>At </a:t>
            </a:r>
            <a:r>
              <a:rPr lang="sk-SK" sz="3600" b="1" dirty="0" err="1"/>
              <a:t>compilation-time</a:t>
            </a:r>
            <a:endParaRPr lang="sk-SK" sz="3600" b="1" dirty="0"/>
          </a:p>
        </p:txBody>
      </p:sp>
      <p:sp>
        <p:nvSpPr>
          <p:cNvPr id="5" name="BlokTextu 4">
            <a:extLst>
              <a:ext uri="{FF2B5EF4-FFF2-40B4-BE49-F238E27FC236}">
                <a16:creationId xmlns:a16="http://schemas.microsoft.com/office/drawing/2014/main" id="{8E957388-240D-5FB6-53A2-1344987241BF}"/>
              </a:ext>
            </a:extLst>
          </p:cNvPr>
          <p:cNvSpPr txBox="1"/>
          <p:nvPr/>
        </p:nvSpPr>
        <p:spPr>
          <a:xfrm>
            <a:off x="3256898" y="2782669"/>
            <a:ext cx="2694969" cy="646331"/>
          </a:xfrm>
          <a:prstGeom prst="rect">
            <a:avLst/>
          </a:prstGeom>
          <a:noFill/>
        </p:spPr>
        <p:txBody>
          <a:bodyPr wrap="none" rtlCol="0">
            <a:spAutoFit/>
          </a:bodyPr>
          <a:lstStyle/>
          <a:p>
            <a:r>
              <a:rPr lang="sk-SK" sz="3600" b="1" dirty="0"/>
              <a:t>At run-</a:t>
            </a:r>
            <a:r>
              <a:rPr lang="sk-SK" sz="3600" b="1" dirty="0" err="1"/>
              <a:t>time</a:t>
            </a:r>
            <a:endParaRPr lang="sk-SK" sz="3600" b="1" dirty="0"/>
          </a:p>
        </p:txBody>
      </p:sp>
      <p:sp>
        <p:nvSpPr>
          <p:cNvPr id="6" name="BlokTextu 5">
            <a:extLst>
              <a:ext uri="{FF2B5EF4-FFF2-40B4-BE49-F238E27FC236}">
                <a16:creationId xmlns:a16="http://schemas.microsoft.com/office/drawing/2014/main" id="{0A8E63F1-6096-7EE8-96DA-7F4C77939E57}"/>
              </a:ext>
            </a:extLst>
          </p:cNvPr>
          <p:cNvSpPr txBox="1"/>
          <p:nvPr/>
        </p:nvSpPr>
        <p:spPr>
          <a:xfrm>
            <a:off x="3256898" y="2199169"/>
            <a:ext cx="2863284" cy="646331"/>
          </a:xfrm>
          <a:prstGeom prst="rect">
            <a:avLst/>
          </a:prstGeom>
          <a:noFill/>
        </p:spPr>
        <p:txBody>
          <a:bodyPr wrap="none" rtlCol="0">
            <a:spAutoFit/>
          </a:bodyPr>
          <a:lstStyle/>
          <a:p>
            <a:r>
              <a:rPr lang="sk-SK" sz="3600" b="1" dirty="0"/>
              <a:t>At </a:t>
            </a:r>
            <a:r>
              <a:rPr lang="sk-SK" sz="3600" b="1" dirty="0" err="1"/>
              <a:t>load-time</a:t>
            </a:r>
            <a:endParaRPr lang="sk-SK" sz="3600" b="1" dirty="0"/>
          </a:p>
        </p:txBody>
      </p:sp>
      <p:sp>
        <p:nvSpPr>
          <p:cNvPr id="7" name="BlokTextu 6">
            <a:extLst>
              <a:ext uri="{FF2B5EF4-FFF2-40B4-BE49-F238E27FC236}">
                <a16:creationId xmlns:a16="http://schemas.microsoft.com/office/drawing/2014/main" id="{EEAF36F6-75B8-0295-25F2-C45EF2680ED4}"/>
              </a:ext>
            </a:extLst>
          </p:cNvPr>
          <p:cNvSpPr txBox="1"/>
          <p:nvPr/>
        </p:nvSpPr>
        <p:spPr>
          <a:xfrm>
            <a:off x="1943444" y="5299400"/>
            <a:ext cx="8464177" cy="1384995"/>
          </a:xfrm>
          <a:prstGeom prst="rect">
            <a:avLst/>
          </a:prstGeom>
          <a:noFill/>
        </p:spPr>
        <p:txBody>
          <a:bodyPr wrap="none" rtlCol="0">
            <a:spAutoFit/>
          </a:bodyPr>
          <a:lstStyle/>
          <a:p>
            <a:r>
              <a:rPr lang="sk-SK" sz="2800" b="1" dirty="0" err="1"/>
              <a:t>Weaving</a:t>
            </a:r>
            <a:r>
              <a:rPr lang="sk-SK" sz="2800" b="1" dirty="0"/>
              <a:t> </a:t>
            </a:r>
            <a:r>
              <a:rPr lang="sk-SK" sz="2800" b="1" dirty="0" err="1"/>
              <a:t>functionality</a:t>
            </a:r>
            <a:r>
              <a:rPr lang="sk-SK" sz="2800" b="1" dirty="0"/>
              <a:t> of </a:t>
            </a:r>
            <a:r>
              <a:rPr lang="sk-SK" sz="2800" b="1" dirty="0" err="1"/>
              <a:t>crosscutting</a:t>
            </a:r>
            <a:r>
              <a:rPr lang="sk-SK" sz="2800" b="1" dirty="0"/>
              <a:t> </a:t>
            </a:r>
            <a:r>
              <a:rPr lang="sk-SK" sz="2800" b="1" dirty="0" err="1"/>
              <a:t>concerns</a:t>
            </a:r>
            <a:endParaRPr lang="sk-SK" sz="2800" b="1" dirty="0"/>
          </a:p>
          <a:p>
            <a:r>
              <a:rPr lang="sk-SK" sz="2800" b="1" dirty="0"/>
              <a:t> </a:t>
            </a:r>
            <a:r>
              <a:rPr lang="sk-SK" sz="2800" b="1" dirty="0" err="1"/>
              <a:t>that</a:t>
            </a:r>
            <a:r>
              <a:rPr lang="sk-SK" sz="2800" b="1" dirty="0"/>
              <a:t> are </a:t>
            </a:r>
            <a:r>
              <a:rPr lang="sk-SK" sz="2800" b="1" dirty="0" err="1"/>
              <a:t>preserved</a:t>
            </a:r>
            <a:r>
              <a:rPr lang="sk-SK" sz="2800" b="1" dirty="0"/>
              <a:t> in </a:t>
            </a:r>
            <a:r>
              <a:rPr lang="sk-SK" sz="2800" b="1" dirty="0" err="1"/>
              <a:t>modular</a:t>
            </a:r>
            <a:r>
              <a:rPr lang="sk-SK" sz="2800" b="1" dirty="0"/>
              <a:t> </a:t>
            </a:r>
            <a:r>
              <a:rPr lang="sk-SK" sz="2800" b="1" dirty="0" err="1"/>
              <a:t>way</a:t>
            </a:r>
            <a:r>
              <a:rPr lang="sk-SK" sz="2800" b="1" dirty="0"/>
              <a:t> in </a:t>
            </a:r>
          </a:p>
          <a:p>
            <a:r>
              <a:rPr lang="sk-SK" sz="2800" b="1" dirty="0" err="1"/>
              <a:t>standalone</a:t>
            </a:r>
            <a:r>
              <a:rPr lang="sk-SK" sz="2800" b="1" dirty="0"/>
              <a:t> </a:t>
            </a:r>
            <a:r>
              <a:rPr lang="sk-SK" sz="2800" b="1" dirty="0" err="1"/>
              <a:t>files</a:t>
            </a:r>
            <a:r>
              <a:rPr lang="sk-SK" sz="2800" b="1" dirty="0"/>
              <a:t> </a:t>
            </a:r>
            <a:r>
              <a:rPr lang="sk-SK" sz="2800" b="1" dirty="0" err="1"/>
              <a:t>called</a:t>
            </a:r>
            <a:r>
              <a:rPr lang="sk-SK" sz="2800" b="1" dirty="0"/>
              <a:t> </a:t>
            </a:r>
            <a:r>
              <a:rPr lang="sk-SK" sz="2800" b="1" dirty="0" err="1"/>
              <a:t>aspects</a:t>
            </a:r>
            <a:r>
              <a:rPr lang="sk-SK" sz="2800" b="1" dirty="0"/>
              <a:t> </a:t>
            </a:r>
            <a:r>
              <a:rPr lang="sk-SK" sz="2800" b="1" dirty="0" err="1"/>
              <a:t>into</a:t>
            </a:r>
            <a:r>
              <a:rPr lang="sk-SK" sz="2800" b="1" dirty="0"/>
              <a:t> </a:t>
            </a:r>
            <a:r>
              <a:rPr lang="sk-SK" sz="2800" b="1" dirty="0" err="1"/>
              <a:t>original</a:t>
            </a:r>
            <a:r>
              <a:rPr lang="sk-SK" sz="2800" b="1" dirty="0"/>
              <a:t> </a:t>
            </a:r>
            <a:r>
              <a:rPr lang="sk-SK" sz="2800" b="1" dirty="0" err="1"/>
              <a:t>code</a:t>
            </a:r>
            <a:r>
              <a:rPr lang="sk-SK" sz="2800" b="1" dirty="0"/>
              <a:t>.</a:t>
            </a:r>
          </a:p>
        </p:txBody>
      </p:sp>
      <p:sp>
        <p:nvSpPr>
          <p:cNvPr id="8" name="BlokTextu 7">
            <a:extLst>
              <a:ext uri="{FF2B5EF4-FFF2-40B4-BE49-F238E27FC236}">
                <a16:creationId xmlns:a16="http://schemas.microsoft.com/office/drawing/2014/main" id="{25DD4E70-FEEF-8A49-1D90-B813D5E95FAE}"/>
              </a:ext>
            </a:extLst>
          </p:cNvPr>
          <p:cNvSpPr txBox="1"/>
          <p:nvPr/>
        </p:nvSpPr>
        <p:spPr>
          <a:xfrm>
            <a:off x="590302" y="4208067"/>
            <a:ext cx="9823523" cy="1015663"/>
          </a:xfrm>
          <a:prstGeom prst="rect">
            <a:avLst/>
          </a:prstGeom>
          <a:noFill/>
        </p:spPr>
        <p:txBody>
          <a:bodyPr wrap="none" rtlCol="0">
            <a:spAutoFit/>
          </a:bodyPr>
          <a:lstStyle/>
          <a:p>
            <a:r>
              <a:rPr lang="sk-SK" sz="6000" b="1" dirty="0" err="1"/>
              <a:t>Aspects-oriented</a:t>
            </a:r>
            <a:r>
              <a:rPr lang="sk-SK" sz="6000" b="1" dirty="0"/>
              <a:t> </a:t>
            </a:r>
            <a:r>
              <a:rPr lang="sk-SK" sz="6000" b="1" dirty="0" err="1"/>
              <a:t>paradigm</a:t>
            </a:r>
            <a:endParaRPr lang="sk-SK" sz="6000" b="1" dirty="0"/>
          </a:p>
        </p:txBody>
      </p:sp>
    </p:spTree>
    <p:extLst>
      <p:ext uri="{BB962C8B-B14F-4D97-AF65-F5344CB8AC3E}">
        <p14:creationId xmlns:p14="http://schemas.microsoft.com/office/powerpoint/2010/main" val="81547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1000"/>
                                        <p:tgtEl>
                                          <p:spTgt spid="8">
                                            <p:txEl>
                                              <p:pRg st="0" end="0"/>
                                            </p:txEl>
                                          </p:spTgt>
                                        </p:tgtEl>
                                      </p:cBhvr>
                                    </p:animEffect>
                                    <p:anim calcmode="lin" valueType="num">
                                      <p:cBhvr>
                                        <p:cTn id="2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6FF6A87B-FA66-39B2-282E-E204DAAC6459}"/>
              </a:ext>
            </a:extLst>
          </p:cNvPr>
          <p:cNvPicPr>
            <a:picLocks noChangeAspect="1"/>
          </p:cNvPicPr>
          <p:nvPr/>
        </p:nvPicPr>
        <p:blipFill>
          <a:blip r:embed="rId2"/>
          <a:stretch>
            <a:fillRect/>
          </a:stretch>
        </p:blipFill>
        <p:spPr>
          <a:xfrm>
            <a:off x="72829" y="113533"/>
            <a:ext cx="10246524" cy="6630934"/>
          </a:xfrm>
          <a:prstGeom prst="rect">
            <a:avLst/>
          </a:prstGeom>
        </p:spPr>
      </p:pic>
      <p:sp>
        <p:nvSpPr>
          <p:cNvPr id="2" name="Nadpis 1">
            <a:extLst>
              <a:ext uri="{FF2B5EF4-FFF2-40B4-BE49-F238E27FC236}">
                <a16:creationId xmlns:a16="http://schemas.microsoft.com/office/drawing/2014/main" id="{79A8174A-BA2D-0659-FE77-05604A1F542B}"/>
              </a:ext>
            </a:extLst>
          </p:cNvPr>
          <p:cNvSpPr>
            <a:spLocks noGrp="1"/>
          </p:cNvSpPr>
          <p:nvPr>
            <p:ph type="title"/>
          </p:nvPr>
        </p:nvSpPr>
        <p:spPr>
          <a:xfrm>
            <a:off x="4917561" y="278520"/>
            <a:ext cx="5090963" cy="1320800"/>
          </a:xfrm>
        </p:spPr>
        <p:txBody>
          <a:bodyPr>
            <a:noAutofit/>
          </a:bodyPr>
          <a:lstStyle/>
          <a:p>
            <a:r>
              <a:rPr lang="sk-SK" sz="4800" b="1" dirty="0" err="1"/>
              <a:t>Similar</a:t>
            </a:r>
            <a:r>
              <a:rPr lang="sk-SK" sz="4800" b="1" dirty="0"/>
              <a:t> </a:t>
            </a:r>
            <a:r>
              <a:rPr lang="sk-SK" sz="4800" b="1" dirty="0" err="1"/>
              <a:t>analogy</a:t>
            </a:r>
            <a:r>
              <a:rPr lang="sk-SK" sz="4800" b="1" dirty="0"/>
              <a:t> </a:t>
            </a:r>
            <a:br>
              <a:rPr lang="sk-SK" sz="4800" b="1" dirty="0"/>
            </a:br>
            <a:r>
              <a:rPr lang="sk-SK" sz="4800" b="1" dirty="0" err="1"/>
              <a:t>with</a:t>
            </a:r>
            <a:r>
              <a:rPr lang="sk-SK" sz="4800" b="1" dirty="0"/>
              <a:t> </a:t>
            </a:r>
            <a:r>
              <a:rPr lang="sk-SK" sz="4800" b="1" dirty="0" err="1"/>
              <a:t>use</a:t>
            </a:r>
            <a:r>
              <a:rPr lang="sk-SK" sz="4800" b="1" dirty="0"/>
              <a:t> </a:t>
            </a:r>
            <a:r>
              <a:rPr lang="sk-SK" sz="4800" b="1" dirty="0" err="1"/>
              <a:t>cases</a:t>
            </a:r>
            <a:r>
              <a:rPr lang="sk-SK" sz="4800" b="1" dirty="0"/>
              <a:t>?</a:t>
            </a:r>
          </a:p>
        </p:txBody>
      </p:sp>
      <p:sp>
        <p:nvSpPr>
          <p:cNvPr id="5" name="BlokTextu 4">
            <a:extLst>
              <a:ext uri="{FF2B5EF4-FFF2-40B4-BE49-F238E27FC236}">
                <a16:creationId xmlns:a16="http://schemas.microsoft.com/office/drawing/2014/main" id="{41495C89-C02D-FAA9-9F32-8835C50EEAC1}"/>
              </a:ext>
            </a:extLst>
          </p:cNvPr>
          <p:cNvSpPr txBox="1"/>
          <p:nvPr/>
        </p:nvSpPr>
        <p:spPr>
          <a:xfrm>
            <a:off x="3849466" y="6394814"/>
            <a:ext cx="6159058" cy="369332"/>
          </a:xfrm>
          <a:prstGeom prst="rect">
            <a:avLst/>
          </a:prstGeom>
          <a:noFill/>
        </p:spPr>
        <p:txBody>
          <a:bodyPr wrap="none" rtlCol="0">
            <a:spAutoFit/>
          </a:bodyPr>
          <a:lstStyle/>
          <a:p>
            <a:r>
              <a:rPr lang="sk-SK" dirty="0" err="1"/>
              <a:t>Example</a:t>
            </a:r>
            <a:r>
              <a:rPr lang="sk-SK" dirty="0"/>
              <a:t> </a:t>
            </a:r>
            <a:r>
              <a:rPr lang="sk-SK" dirty="0" err="1"/>
              <a:t>taken</a:t>
            </a:r>
            <a:r>
              <a:rPr lang="sk-SK" dirty="0"/>
              <a:t> </a:t>
            </a:r>
            <a:r>
              <a:rPr lang="sk-SK" dirty="0" err="1"/>
              <a:t>from</a:t>
            </a:r>
            <a:r>
              <a:rPr lang="sk-SK" dirty="0"/>
              <a:t>: http://www2.fiit.stuba.sk/~vranic/</a:t>
            </a:r>
          </a:p>
        </p:txBody>
      </p:sp>
    </p:spTree>
    <p:extLst>
      <p:ext uri="{BB962C8B-B14F-4D97-AF65-F5344CB8AC3E}">
        <p14:creationId xmlns:p14="http://schemas.microsoft.com/office/powerpoint/2010/main" val="2533151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ok 10">
            <a:extLst>
              <a:ext uri="{FF2B5EF4-FFF2-40B4-BE49-F238E27FC236}">
                <a16:creationId xmlns:a16="http://schemas.microsoft.com/office/drawing/2014/main" id="{F949B918-C798-EE7A-96A6-A0B3D116E2E1}"/>
              </a:ext>
            </a:extLst>
          </p:cNvPr>
          <p:cNvPicPr>
            <a:picLocks noChangeAspect="1"/>
          </p:cNvPicPr>
          <p:nvPr/>
        </p:nvPicPr>
        <p:blipFill>
          <a:blip r:embed="rId2"/>
          <a:stretch>
            <a:fillRect/>
          </a:stretch>
        </p:blipFill>
        <p:spPr>
          <a:xfrm>
            <a:off x="0" y="2753316"/>
            <a:ext cx="5785646" cy="3034468"/>
          </a:xfrm>
          <a:prstGeom prst="rect">
            <a:avLst/>
          </a:prstGeom>
        </p:spPr>
      </p:pic>
      <p:pic>
        <p:nvPicPr>
          <p:cNvPr id="7" name="Obrázok 6">
            <a:extLst>
              <a:ext uri="{FF2B5EF4-FFF2-40B4-BE49-F238E27FC236}">
                <a16:creationId xmlns:a16="http://schemas.microsoft.com/office/drawing/2014/main" id="{636DD501-2941-83C1-33C8-2B0A1D216D53}"/>
              </a:ext>
            </a:extLst>
          </p:cNvPr>
          <p:cNvPicPr>
            <a:picLocks noChangeAspect="1"/>
          </p:cNvPicPr>
          <p:nvPr/>
        </p:nvPicPr>
        <p:blipFill>
          <a:blip r:embed="rId3"/>
          <a:stretch>
            <a:fillRect/>
          </a:stretch>
        </p:blipFill>
        <p:spPr>
          <a:xfrm>
            <a:off x="4126718" y="1177618"/>
            <a:ext cx="3647251" cy="4902918"/>
          </a:xfrm>
          <a:prstGeom prst="rect">
            <a:avLst/>
          </a:prstGeom>
        </p:spPr>
      </p:pic>
      <p:sp>
        <p:nvSpPr>
          <p:cNvPr id="2" name="Nadpis 1">
            <a:extLst>
              <a:ext uri="{FF2B5EF4-FFF2-40B4-BE49-F238E27FC236}">
                <a16:creationId xmlns:a16="http://schemas.microsoft.com/office/drawing/2014/main" id="{F87D5FE2-89F1-D145-F8C3-C09D2A54FC59}"/>
              </a:ext>
            </a:extLst>
          </p:cNvPr>
          <p:cNvSpPr>
            <a:spLocks noGrp="1"/>
          </p:cNvSpPr>
          <p:nvPr>
            <p:ph type="title"/>
          </p:nvPr>
        </p:nvSpPr>
        <p:spPr>
          <a:xfrm>
            <a:off x="458849" y="137739"/>
            <a:ext cx="10433030" cy="1320800"/>
          </a:xfrm>
        </p:spPr>
        <p:txBody>
          <a:bodyPr>
            <a:noAutofit/>
          </a:bodyPr>
          <a:lstStyle/>
          <a:p>
            <a:r>
              <a:rPr lang="en-US" sz="6000" b="1" dirty="0"/>
              <a:t>Web Page of the </a:t>
            </a:r>
            <a:br>
              <a:rPr lang="en-US" sz="6000" b="1" dirty="0"/>
            </a:br>
            <a:r>
              <a:rPr lang="en-US" sz="6000" b="1" dirty="0"/>
              <a:t>subject</a:t>
            </a:r>
            <a:endParaRPr lang="sk-SK" sz="6000" b="1" dirty="0"/>
          </a:p>
        </p:txBody>
      </p:sp>
      <p:pic>
        <p:nvPicPr>
          <p:cNvPr id="8" name="Obrázok 7">
            <a:extLst>
              <a:ext uri="{FF2B5EF4-FFF2-40B4-BE49-F238E27FC236}">
                <a16:creationId xmlns:a16="http://schemas.microsoft.com/office/drawing/2014/main" id="{F44267A4-E76A-6FB5-1179-1027DA57F06C}"/>
              </a:ext>
            </a:extLst>
          </p:cNvPr>
          <p:cNvPicPr>
            <a:picLocks noChangeAspect="1"/>
          </p:cNvPicPr>
          <p:nvPr/>
        </p:nvPicPr>
        <p:blipFill>
          <a:blip r:embed="rId4"/>
          <a:srcRect b="10535"/>
          <a:stretch/>
        </p:blipFill>
        <p:spPr>
          <a:xfrm>
            <a:off x="7176964" y="0"/>
            <a:ext cx="5015036" cy="6135486"/>
          </a:xfrm>
          <a:prstGeom prst="rect">
            <a:avLst/>
          </a:prstGeom>
        </p:spPr>
      </p:pic>
      <p:sp>
        <p:nvSpPr>
          <p:cNvPr id="4" name="BlokTextu 3">
            <a:extLst>
              <a:ext uri="{FF2B5EF4-FFF2-40B4-BE49-F238E27FC236}">
                <a16:creationId xmlns:a16="http://schemas.microsoft.com/office/drawing/2014/main" id="{EEE22F6C-EF92-ABF4-BBD6-E383F295F45A}"/>
              </a:ext>
            </a:extLst>
          </p:cNvPr>
          <p:cNvSpPr txBox="1"/>
          <p:nvPr/>
        </p:nvSpPr>
        <p:spPr>
          <a:xfrm>
            <a:off x="458849" y="6135486"/>
            <a:ext cx="9565439" cy="584775"/>
          </a:xfrm>
          <a:prstGeom prst="rect">
            <a:avLst/>
          </a:prstGeom>
          <a:noFill/>
        </p:spPr>
        <p:txBody>
          <a:bodyPr wrap="none" rtlCol="0">
            <a:spAutoFit/>
          </a:bodyPr>
          <a:lstStyle/>
          <a:p>
            <a:r>
              <a:rPr lang="sk-SK" sz="3200" b="1" i="1" dirty="0"/>
              <a:t>https://jakubperdek-26e24f.gitlab.io/aosd.html</a:t>
            </a:r>
          </a:p>
        </p:txBody>
      </p:sp>
    </p:spTree>
    <p:extLst>
      <p:ext uri="{BB962C8B-B14F-4D97-AF65-F5344CB8AC3E}">
        <p14:creationId xmlns:p14="http://schemas.microsoft.com/office/powerpoint/2010/main" val="1309243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7681EE-2DA6-21CE-1BF8-EA95A7B660F1}"/>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84D99292-B3E7-6714-8B94-5AD40910FB13}"/>
              </a:ext>
            </a:extLst>
          </p:cNvPr>
          <p:cNvSpPr>
            <a:spLocks noGrp="1"/>
          </p:cNvSpPr>
          <p:nvPr>
            <p:ph idx="1"/>
          </p:nvPr>
        </p:nvSpPr>
        <p:spPr/>
        <p:txBody>
          <a:bodyPr/>
          <a:lstStyle/>
          <a:p>
            <a:endParaRPr lang="sk-SK"/>
          </a:p>
        </p:txBody>
      </p:sp>
      <p:pic>
        <p:nvPicPr>
          <p:cNvPr id="4" name="Obrázok 3">
            <a:extLst>
              <a:ext uri="{FF2B5EF4-FFF2-40B4-BE49-F238E27FC236}">
                <a16:creationId xmlns:a16="http://schemas.microsoft.com/office/drawing/2014/main" id="{7E9D3D4C-D8C2-D68B-608C-06EDD66CBC72}"/>
              </a:ext>
            </a:extLst>
          </p:cNvPr>
          <p:cNvPicPr>
            <a:picLocks noChangeAspect="1"/>
          </p:cNvPicPr>
          <p:nvPr/>
        </p:nvPicPr>
        <p:blipFill>
          <a:blip r:embed="rId2"/>
          <a:stretch>
            <a:fillRect/>
          </a:stretch>
        </p:blipFill>
        <p:spPr>
          <a:xfrm>
            <a:off x="517055" y="73643"/>
            <a:ext cx="8285813" cy="6858000"/>
          </a:xfrm>
          <a:prstGeom prst="rect">
            <a:avLst/>
          </a:prstGeom>
        </p:spPr>
      </p:pic>
      <p:sp>
        <p:nvSpPr>
          <p:cNvPr id="5" name="BlokTextu 4">
            <a:extLst>
              <a:ext uri="{FF2B5EF4-FFF2-40B4-BE49-F238E27FC236}">
                <a16:creationId xmlns:a16="http://schemas.microsoft.com/office/drawing/2014/main" id="{EA3C7DAB-C0C5-FE71-31DC-054C67C0C108}"/>
              </a:ext>
            </a:extLst>
          </p:cNvPr>
          <p:cNvSpPr txBox="1"/>
          <p:nvPr/>
        </p:nvSpPr>
        <p:spPr>
          <a:xfrm>
            <a:off x="3849466" y="6394814"/>
            <a:ext cx="6159058" cy="369332"/>
          </a:xfrm>
          <a:prstGeom prst="rect">
            <a:avLst/>
          </a:prstGeom>
          <a:noFill/>
        </p:spPr>
        <p:txBody>
          <a:bodyPr wrap="none" rtlCol="0">
            <a:spAutoFit/>
          </a:bodyPr>
          <a:lstStyle/>
          <a:p>
            <a:r>
              <a:rPr lang="sk-SK" dirty="0" err="1"/>
              <a:t>Example</a:t>
            </a:r>
            <a:r>
              <a:rPr lang="sk-SK" dirty="0"/>
              <a:t> </a:t>
            </a:r>
            <a:r>
              <a:rPr lang="sk-SK" dirty="0" err="1"/>
              <a:t>taken</a:t>
            </a:r>
            <a:r>
              <a:rPr lang="sk-SK" dirty="0"/>
              <a:t> </a:t>
            </a:r>
            <a:r>
              <a:rPr lang="sk-SK" dirty="0" err="1"/>
              <a:t>from</a:t>
            </a:r>
            <a:r>
              <a:rPr lang="sk-SK" dirty="0"/>
              <a:t>: http://www2.fiit.stuba.sk/~vranic/</a:t>
            </a:r>
          </a:p>
        </p:txBody>
      </p:sp>
    </p:spTree>
    <p:extLst>
      <p:ext uri="{BB962C8B-B14F-4D97-AF65-F5344CB8AC3E}">
        <p14:creationId xmlns:p14="http://schemas.microsoft.com/office/powerpoint/2010/main" val="2187939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7681EE-2DA6-21CE-1BF8-EA95A7B660F1}"/>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84D99292-B3E7-6714-8B94-5AD40910FB13}"/>
              </a:ext>
            </a:extLst>
          </p:cNvPr>
          <p:cNvSpPr>
            <a:spLocks noGrp="1"/>
          </p:cNvSpPr>
          <p:nvPr>
            <p:ph idx="1"/>
          </p:nvPr>
        </p:nvSpPr>
        <p:spPr/>
        <p:txBody>
          <a:bodyPr/>
          <a:lstStyle/>
          <a:p>
            <a:endParaRPr lang="sk-SK"/>
          </a:p>
        </p:txBody>
      </p:sp>
      <p:pic>
        <p:nvPicPr>
          <p:cNvPr id="4" name="Obrázok 3">
            <a:extLst>
              <a:ext uri="{FF2B5EF4-FFF2-40B4-BE49-F238E27FC236}">
                <a16:creationId xmlns:a16="http://schemas.microsoft.com/office/drawing/2014/main" id="{7E9D3D4C-D8C2-D68B-608C-06EDD66CBC72}"/>
              </a:ext>
            </a:extLst>
          </p:cNvPr>
          <p:cNvPicPr>
            <a:picLocks noChangeAspect="1"/>
          </p:cNvPicPr>
          <p:nvPr/>
        </p:nvPicPr>
        <p:blipFill>
          <a:blip r:embed="rId2"/>
          <a:stretch>
            <a:fillRect/>
          </a:stretch>
        </p:blipFill>
        <p:spPr>
          <a:xfrm>
            <a:off x="517055" y="73643"/>
            <a:ext cx="8285813" cy="6858000"/>
          </a:xfrm>
          <a:prstGeom prst="rect">
            <a:avLst/>
          </a:prstGeom>
        </p:spPr>
      </p:pic>
      <p:sp>
        <p:nvSpPr>
          <p:cNvPr id="5" name="Šípka: nadol 4">
            <a:extLst>
              <a:ext uri="{FF2B5EF4-FFF2-40B4-BE49-F238E27FC236}">
                <a16:creationId xmlns:a16="http://schemas.microsoft.com/office/drawing/2014/main" id="{54F3C17F-AD8C-89EF-2A6D-E6E2443814B9}"/>
              </a:ext>
            </a:extLst>
          </p:cNvPr>
          <p:cNvSpPr/>
          <p:nvPr/>
        </p:nvSpPr>
        <p:spPr>
          <a:xfrm rot="20339168">
            <a:off x="8322607" y="1158107"/>
            <a:ext cx="720191" cy="6959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BlokTextu 5">
            <a:extLst>
              <a:ext uri="{FF2B5EF4-FFF2-40B4-BE49-F238E27FC236}">
                <a16:creationId xmlns:a16="http://schemas.microsoft.com/office/drawing/2014/main" id="{17C733DC-2C6F-C87E-EFA8-F2A9D88BAFAD}"/>
              </a:ext>
            </a:extLst>
          </p:cNvPr>
          <p:cNvSpPr txBox="1"/>
          <p:nvPr/>
        </p:nvSpPr>
        <p:spPr>
          <a:xfrm>
            <a:off x="7953991" y="1918712"/>
            <a:ext cx="2114681" cy="1200329"/>
          </a:xfrm>
          <a:prstGeom prst="rect">
            <a:avLst/>
          </a:prstGeom>
          <a:noFill/>
        </p:spPr>
        <p:txBody>
          <a:bodyPr wrap="none" rtlCol="0">
            <a:spAutoFit/>
          </a:bodyPr>
          <a:lstStyle/>
          <a:p>
            <a:r>
              <a:rPr lang="sk-SK" dirty="0"/>
              <a:t>As </a:t>
            </a:r>
            <a:r>
              <a:rPr lang="sk-SK" dirty="0" err="1"/>
              <a:t>concern</a:t>
            </a:r>
            <a:r>
              <a:rPr lang="sk-SK" dirty="0"/>
              <a:t> </a:t>
            </a:r>
            <a:r>
              <a:rPr lang="sk-SK" dirty="0" err="1"/>
              <a:t>that</a:t>
            </a:r>
            <a:r>
              <a:rPr lang="sk-SK" dirty="0"/>
              <a:t> </a:t>
            </a:r>
          </a:p>
          <a:p>
            <a:r>
              <a:rPr lang="sk-SK" dirty="0"/>
              <a:t>do </a:t>
            </a:r>
            <a:r>
              <a:rPr lang="sk-SK" dirty="0" err="1"/>
              <a:t>not</a:t>
            </a:r>
            <a:r>
              <a:rPr lang="sk-SK" dirty="0"/>
              <a:t> </a:t>
            </a:r>
            <a:r>
              <a:rPr lang="sk-SK" dirty="0" err="1"/>
              <a:t>know</a:t>
            </a:r>
            <a:r>
              <a:rPr lang="sk-SK" dirty="0"/>
              <a:t> </a:t>
            </a:r>
            <a:r>
              <a:rPr lang="sk-SK" dirty="0" err="1"/>
              <a:t>about</a:t>
            </a:r>
            <a:endParaRPr lang="sk-SK" dirty="0"/>
          </a:p>
          <a:p>
            <a:r>
              <a:rPr lang="sk-SK" dirty="0" err="1">
                <a:solidFill>
                  <a:srgbClr val="0070C0"/>
                </a:solidFill>
              </a:rPr>
              <a:t>Place</a:t>
            </a:r>
            <a:r>
              <a:rPr lang="sk-SK" dirty="0">
                <a:solidFill>
                  <a:srgbClr val="0070C0"/>
                </a:solidFill>
              </a:rPr>
              <a:t> </a:t>
            </a:r>
            <a:r>
              <a:rPr lang="sk-SK" dirty="0" err="1">
                <a:solidFill>
                  <a:srgbClr val="0070C0"/>
                </a:solidFill>
              </a:rPr>
              <a:t>An</a:t>
            </a:r>
            <a:r>
              <a:rPr lang="sk-SK" dirty="0">
                <a:solidFill>
                  <a:srgbClr val="0070C0"/>
                </a:solidFill>
              </a:rPr>
              <a:t> </a:t>
            </a:r>
            <a:r>
              <a:rPr lang="sk-SK" dirty="0" err="1">
                <a:solidFill>
                  <a:srgbClr val="0070C0"/>
                </a:solidFill>
              </a:rPr>
              <a:t>Order</a:t>
            </a:r>
            <a:r>
              <a:rPr lang="sk-SK" dirty="0">
                <a:solidFill>
                  <a:srgbClr val="0070C0"/>
                </a:solidFill>
              </a:rPr>
              <a:t> </a:t>
            </a:r>
          </a:p>
          <a:p>
            <a:r>
              <a:rPr lang="sk-SK" dirty="0" err="1"/>
              <a:t>concern</a:t>
            </a:r>
            <a:endParaRPr lang="sk-SK" dirty="0"/>
          </a:p>
        </p:txBody>
      </p:sp>
      <p:sp>
        <p:nvSpPr>
          <p:cNvPr id="7" name="Šípka: nadol 6">
            <a:extLst>
              <a:ext uri="{FF2B5EF4-FFF2-40B4-BE49-F238E27FC236}">
                <a16:creationId xmlns:a16="http://schemas.microsoft.com/office/drawing/2014/main" id="{673056CE-64F1-A9A9-2784-A3A08DB0FD35}"/>
              </a:ext>
            </a:extLst>
          </p:cNvPr>
          <p:cNvSpPr/>
          <p:nvPr/>
        </p:nvSpPr>
        <p:spPr>
          <a:xfrm rot="729767">
            <a:off x="6862973" y="1188261"/>
            <a:ext cx="720191" cy="11104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7">
            <a:extLst>
              <a:ext uri="{FF2B5EF4-FFF2-40B4-BE49-F238E27FC236}">
                <a16:creationId xmlns:a16="http://schemas.microsoft.com/office/drawing/2014/main" id="{2416A8BC-60EF-35F4-117D-29D84CCA15C3}"/>
              </a:ext>
            </a:extLst>
          </p:cNvPr>
          <p:cNvSpPr txBox="1"/>
          <p:nvPr/>
        </p:nvSpPr>
        <p:spPr>
          <a:xfrm>
            <a:off x="6288920" y="2412582"/>
            <a:ext cx="1372492" cy="646331"/>
          </a:xfrm>
          <a:prstGeom prst="rect">
            <a:avLst/>
          </a:prstGeom>
          <a:noFill/>
        </p:spPr>
        <p:txBody>
          <a:bodyPr wrap="none" rtlCol="0">
            <a:spAutoFit/>
          </a:bodyPr>
          <a:lstStyle/>
          <a:p>
            <a:r>
              <a:rPr lang="sk-SK" dirty="0" err="1"/>
              <a:t>Some</a:t>
            </a:r>
            <a:r>
              <a:rPr lang="sk-SK" dirty="0"/>
              <a:t> </a:t>
            </a:r>
            <a:r>
              <a:rPr lang="sk-SK" dirty="0" err="1"/>
              <a:t>kind</a:t>
            </a:r>
            <a:endParaRPr lang="sk-SK" dirty="0"/>
          </a:p>
          <a:p>
            <a:r>
              <a:rPr lang="sk-SK" dirty="0"/>
              <a:t> of </a:t>
            </a:r>
            <a:r>
              <a:rPr lang="sk-SK" dirty="0" err="1"/>
              <a:t>weaving</a:t>
            </a:r>
            <a:endParaRPr lang="sk-SK" dirty="0"/>
          </a:p>
        </p:txBody>
      </p:sp>
      <p:sp>
        <p:nvSpPr>
          <p:cNvPr id="9" name="BlokTextu 8">
            <a:extLst>
              <a:ext uri="{FF2B5EF4-FFF2-40B4-BE49-F238E27FC236}">
                <a16:creationId xmlns:a16="http://schemas.microsoft.com/office/drawing/2014/main" id="{95349C7C-3E15-96EA-4CAE-D6E2F8D11564}"/>
              </a:ext>
            </a:extLst>
          </p:cNvPr>
          <p:cNvSpPr txBox="1"/>
          <p:nvPr/>
        </p:nvSpPr>
        <p:spPr>
          <a:xfrm>
            <a:off x="3849466" y="6394814"/>
            <a:ext cx="6159058" cy="369332"/>
          </a:xfrm>
          <a:prstGeom prst="rect">
            <a:avLst/>
          </a:prstGeom>
          <a:noFill/>
        </p:spPr>
        <p:txBody>
          <a:bodyPr wrap="none" rtlCol="0">
            <a:spAutoFit/>
          </a:bodyPr>
          <a:lstStyle/>
          <a:p>
            <a:r>
              <a:rPr lang="sk-SK" dirty="0" err="1"/>
              <a:t>Example</a:t>
            </a:r>
            <a:r>
              <a:rPr lang="sk-SK" dirty="0"/>
              <a:t> </a:t>
            </a:r>
            <a:r>
              <a:rPr lang="sk-SK" dirty="0" err="1"/>
              <a:t>taken</a:t>
            </a:r>
            <a:r>
              <a:rPr lang="sk-SK" dirty="0"/>
              <a:t> </a:t>
            </a:r>
            <a:r>
              <a:rPr lang="sk-SK" dirty="0" err="1"/>
              <a:t>from</a:t>
            </a:r>
            <a:r>
              <a:rPr lang="sk-SK" dirty="0"/>
              <a:t>: http://www2.fiit.stuba.sk/~vranic/</a:t>
            </a:r>
          </a:p>
        </p:txBody>
      </p:sp>
    </p:spTree>
    <p:extLst>
      <p:ext uri="{BB962C8B-B14F-4D97-AF65-F5344CB8AC3E}">
        <p14:creationId xmlns:p14="http://schemas.microsoft.com/office/powerpoint/2010/main" val="238786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B9DA9A-5095-8DCB-1DCF-2CDCD1F9ED76}"/>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ADD424B6-A5BF-9607-2652-7F9A471F8398}"/>
              </a:ext>
            </a:extLst>
          </p:cNvPr>
          <p:cNvSpPr>
            <a:spLocks noGrp="1"/>
          </p:cNvSpPr>
          <p:nvPr>
            <p:ph idx="1"/>
          </p:nvPr>
        </p:nvSpPr>
        <p:spPr/>
        <p:txBody>
          <a:bodyPr/>
          <a:lstStyle/>
          <a:p>
            <a:endParaRPr lang="sk-SK"/>
          </a:p>
        </p:txBody>
      </p:sp>
      <p:pic>
        <p:nvPicPr>
          <p:cNvPr id="4" name="Obrázok 3">
            <a:extLst>
              <a:ext uri="{FF2B5EF4-FFF2-40B4-BE49-F238E27FC236}">
                <a16:creationId xmlns:a16="http://schemas.microsoft.com/office/drawing/2014/main" id="{926D857D-CE49-1BA8-68B6-9A690091A5AD}"/>
              </a:ext>
            </a:extLst>
          </p:cNvPr>
          <p:cNvPicPr>
            <a:picLocks noChangeAspect="1"/>
          </p:cNvPicPr>
          <p:nvPr/>
        </p:nvPicPr>
        <p:blipFill>
          <a:blip r:embed="rId2"/>
          <a:stretch>
            <a:fillRect/>
          </a:stretch>
        </p:blipFill>
        <p:spPr>
          <a:xfrm>
            <a:off x="555542" y="79780"/>
            <a:ext cx="8840252" cy="6858000"/>
          </a:xfrm>
          <a:prstGeom prst="rect">
            <a:avLst/>
          </a:prstGeom>
        </p:spPr>
      </p:pic>
      <p:sp>
        <p:nvSpPr>
          <p:cNvPr id="5" name="BlokTextu 4">
            <a:extLst>
              <a:ext uri="{FF2B5EF4-FFF2-40B4-BE49-F238E27FC236}">
                <a16:creationId xmlns:a16="http://schemas.microsoft.com/office/drawing/2014/main" id="{2A39D4EA-3CC5-C936-102F-C73BDFE69AD6}"/>
              </a:ext>
            </a:extLst>
          </p:cNvPr>
          <p:cNvSpPr txBox="1"/>
          <p:nvPr/>
        </p:nvSpPr>
        <p:spPr>
          <a:xfrm>
            <a:off x="5815831" y="6304905"/>
            <a:ext cx="6159058" cy="369332"/>
          </a:xfrm>
          <a:prstGeom prst="rect">
            <a:avLst/>
          </a:prstGeom>
          <a:noFill/>
        </p:spPr>
        <p:txBody>
          <a:bodyPr wrap="none" rtlCol="0">
            <a:spAutoFit/>
          </a:bodyPr>
          <a:lstStyle/>
          <a:p>
            <a:r>
              <a:rPr lang="sk-SK" dirty="0" err="1"/>
              <a:t>Example</a:t>
            </a:r>
            <a:r>
              <a:rPr lang="sk-SK" dirty="0"/>
              <a:t> </a:t>
            </a:r>
            <a:r>
              <a:rPr lang="sk-SK" dirty="0" err="1"/>
              <a:t>taken</a:t>
            </a:r>
            <a:r>
              <a:rPr lang="sk-SK" dirty="0"/>
              <a:t> </a:t>
            </a:r>
            <a:r>
              <a:rPr lang="sk-SK" dirty="0" err="1"/>
              <a:t>from</a:t>
            </a:r>
            <a:r>
              <a:rPr lang="sk-SK" dirty="0"/>
              <a:t>: http://www2.fiit.stuba.sk/~vranic/</a:t>
            </a:r>
          </a:p>
        </p:txBody>
      </p:sp>
    </p:spTree>
    <p:extLst>
      <p:ext uri="{BB962C8B-B14F-4D97-AF65-F5344CB8AC3E}">
        <p14:creationId xmlns:p14="http://schemas.microsoft.com/office/powerpoint/2010/main" val="4249645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DFDE54-30A1-7A24-A102-27988B3AEFBC}"/>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A9DBF68D-81D9-114C-89CF-DB1D45E011C3}"/>
              </a:ext>
            </a:extLst>
          </p:cNvPr>
          <p:cNvSpPr>
            <a:spLocks noGrp="1"/>
          </p:cNvSpPr>
          <p:nvPr>
            <p:ph idx="1"/>
          </p:nvPr>
        </p:nvSpPr>
        <p:spPr/>
        <p:txBody>
          <a:bodyPr/>
          <a:lstStyle/>
          <a:p>
            <a:endParaRPr lang="sk-SK"/>
          </a:p>
        </p:txBody>
      </p:sp>
      <p:pic>
        <p:nvPicPr>
          <p:cNvPr id="4" name="Obrázok 3">
            <a:extLst>
              <a:ext uri="{FF2B5EF4-FFF2-40B4-BE49-F238E27FC236}">
                <a16:creationId xmlns:a16="http://schemas.microsoft.com/office/drawing/2014/main" id="{11E091B5-E8FB-F620-600C-AEF2ECB2AE73}"/>
              </a:ext>
            </a:extLst>
          </p:cNvPr>
          <p:cNvPicPr>
            <a:picLocks noChangeAspect="1"/>
          </p:cNvPicPr>
          <p:nvPr/>
        </p:nvPicPr>
        <p:blipFill>
          <a:blip r:embed="rId2"/>
          <a:stretch>
            <a:fillRect/>
          </a:stretch>
        </p:blipFill>
        <p:spPr>
          <a:xfrm>
            <a:off x="333903" y="0"/>
            <a:ext cx="9283530" cy="6858000"/>
          </a:xfrm>
          <a:prstGeom prst="rect">
            <a:avLst/>
          </a:prstGeom>
        </p:spPr>
      </p:pic>
      <p:sp>
        <p:nvSpPr>
          <p:cNvPr id="5" name="BlokTextu 4">
            <a:extLst>
              <a:ext uri="{FF2B5EF4-FFF2-40B4-BE49-F238E27FC236}">
                <a16:creationId xmlns:a16="http://schemas.microsoft.com/office/drawing/2014/main" id="{50B14E60-5797-B123-9A14-975CB7D26447}"/>
              </a:ext>
            </a:extLst>
          </p:cNvPr>
          <p:cNvSpPr txBox="1"/>
          <p:nvPr/>
        </p:nvSpPr>
        <p:spPr>
          <a:xfrm>
            <a:off x="5435505" y="6488668"/>
            <a:ext cx="6159058" cy="369332"/>
          </a:xfrm>
          <a:prstGeom prst="rect">
            <a:avLst/>
          </a:prstGeom>
          <a:noFill/>
        </p:spPr>
        <p:txBody>
          <a:bodyPr wrap="none" rtlCol="0">
            <a:spAutoFit/>
          </a:bodyPr>
          <a:lstStyle/>
          <a:p>
            <a:r>
              <a:rPr lang="sk-SK" dirty="0" err="1"/>
              <a:t>Example</a:t>
            </a:r>
            <a:r>
              <a:rPr lang="sk-SK" dirty="0"/>
              <a:t> </a:t>
            </a:r>
            <a:r>
              <a:rPr lang="sk-SK" dirty="0" err="1"/>
              <a:t>taken</a:t>
            </a:r>
            <a:r>
              <a:rPr lang="sk-SK" dirty="0"/>
              <a:t> </a:t>
            </a:r>
            <a:r>
              <a:rPr lang="sk-SK" dirty="0" err="1"/>
              <a:t>from</a:t>
            </a:r>
            <a:r>
              <a:rPr lang="sk-SK" dirty="0"/>
              <a:t>: http://www2.fiit.stuba.sk/~vranic/</a:t>
            </a:r>
          </a:p>
        </p:txBody>
      </p:sp>
    </p:spTree>
    <p:extLst>
      <p:ext uri="{BB962C8B-B14F-4D97-AF65-F5344CB8AC3E}">
        <p14:creationId xmlns:p14="http://schemas.microsoft.com/office/powerpoint/2010/main" val="1362114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B22EE0-1C61-8FA2-2D72-8A245BE81BBB}"/>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3C2C55B7-CDAD-2089-A99A-407D193EDC53}"/>
              </a:ext>
            </a:extLst>
          </p:cNvPr>
          <p:cNvSpPr>
            <a:spLocks noGrp="1"/>
          </p:cNvSpPr>
          <p:nvPr>
            <p:ph idx="1"/>
          </p:nvPr>
        </p:nvSpPr>
        <p:spPr/>
        <p:txBody>
          <a:bodyPr/>
          <a:lstStyle/>
          <a:p>
            <a:endParaRPr lang="sk-SK"/>
          </a:p>
        </p:txBody>
      </p:sp>
      <p:pic>
        <p:nvPicPr>
          <p:cNvPr id="4" name="Obrázok 3">
            <a:extLst>
              <a:ext uri="{FF2B5EF4-FFF2-40B4-BE49-F238E27FC236}">
                <a16:creationId xmlns:a16="http://schemas.microsoft.com/office/drawing/2014/main" id="{BD417597-36CF-2692-D8B8-AAF04AFB81D6}"/>
              </a:ext>
            </a:extLst>
          </p:cNvPr>
          <p:cNvPicPr>
            <a:picLocks noChangeAspect="1"/>
          </p:cNvPicPr>
          <p:nvPr/>
        </p:nvPicPr>
        <p:blipFill>
          <a:blip r:embed="rId2"/>
          <a:stretch>
            <a:fillRect/>
          </a:stretch>
        </p:blipFill>
        <p:spPr>
          <a:xfrm>
            <a:off x="333903" y="0"/>
            <a:ext cx="9283530" cy="6858000"/>
          </a:xfrm>
          <a:prstGeom prst="rect">
            <a:avLst/>
          </a:prstGeom>
        </p:spPr>
      </p:pic>
      <p:sp>
        <p:nvSpPr>
          <p:cNvPr id="5" name="Ovál 4">
            <a:extLst>
              <a:ext uri="{FF2B5EF4-FFF2-40B4-BE49-F238E27FC236}">
                <a16:creationId xmlns:a16="http://schemas.microsoft.com/office/drawing/2014/main" id="{8D256C9B-FF51-B60C-EC68-A3689EE07DF7}"/>
              </a:ext>
            </a:extLst>
          </p:cNvPr>
          <p:cNvSpPr/>
          <p:nvPr/>
        </p:nvSpPr>
        <p:spPr>
          <a:xfrm>
            <a:off x="2985962" y="4207858"/>
            <a:ext cx="898216" cy="663547"/>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BlokTextu 5">
            <a:extLst>
              <a:ext uri="{FF2B5EF4-FFF2-40B4-BE49-F238E27FC236}">
                <a16:creationId xmlns:a16="http://schemas.microsoft.com/office/drawing/2014/main" id="{FA900E71-5C87-F895-04DA-230C806C7C4F}"/>
              </a:ext>
            </a:extLst>
          </p:cNvPr>
          <p:cNvSpPr txBox="1"/>
          <p:nvPr/>
        </p:nvSpPr>
        <p:spPr>
          <a:xfrm>
            <a:off x="5063271" y="6488668"/>
            <a:ext cx="6159058" cy="369332"/>
          </a:xfrm>
          <a:prstGeom prst="rect">
            <a:avLst/>
          </a:prstGeom>
          <a:noFill/>
        </p:spPr>
        <p:txBody>
          <a:bodyPr wrap="none" rtlCol="0">
            <a:spAutoFit/>
          </a:bodyPr>
          <a:lstStyle/>
          <a:p>
            <a:r>
              <a:rPr lang="sk-SK" dirty="0" err="1"/>
              <a:t>Example</a:t>
            </a:r>
            <a:r>
              <a:rPr lang="sk-SK" dirty="0"/>
              <a:t> </a:t>
            </a:r>
            <a:r>
              <a:rPr lang="sk-SK" dirty="0" err="1"/>
              <a:t>taken</a:t>
            </a:r>
            <a:r>
              <a:rPr lang="sk-SK" dirty="0"/>
              <a:t> </a:t>
            </a:r>
            <a:r>
              <a:rPr lang="sk-SK" dirty="0" err="1"/>
              <a:t>from</a:t>
            </a:r>
            <a:r>
              <a:rPr lang="sk-SK" dirty="0"/>
              <a:t>: http://www2.fiit.stuba.sk/~vranic/</a:t>
            </a:r>
          </a:p>
        </p:txBody>
      </p:sp>
      <p:sp>
        <p:nvSpPr>
          <p:cNvPr id="7" name="BlokTextu 6">
            <a:extLst>
              <a:ext uri="{FF2B5EF4-FFF2-40B4-BE49-F238E27FC236}">
                <a16:creationId xmlns:a16="http://schemas.microsoft.com/office/drawing/2014/main" id="{811AD309-00BE-48BE-4C70-A020C29DDDC6}"/>
              </a:ext>
            </a:extLst>
          </p:cNvPr>
          <p:cNvSpPr txBox="1"/>
          <p:nvPr/>
        </p:nvSpPr>
        <p:spPr>
          <a:xfrm>
            <a:off x="938676" y="4354965"/>
            <a:ext cx="1515158" cy="369332"/>
          </a:xfrm>
          <a:prstGeom prst="rect">
            <a:avLst/>
          </a:prstGeom>
          <a:noFill/>
        </p:spPr>
        <p:txBody>
          <a:bodyPr wrap="none" rtlCol="0">
            <a:spAutoFit/>
          </a:bodyPr>
          <a:lstStyle/>
          <a:p>
            <a:r>
              <a:rPr lang="sk-SK" dirty="0" err="1"/>
              <a:t>After</a:t>
            </a:r>
            <a:r>
              <a:rPr lang="sk-SK" dirty="0"/>
              <a:t> Step 4:</a:t>
            </a:r>
          </a:p>
        </p:txBody>
      </p:sp>
      <p:sp>
        <p:nvSpPr>
          <p:cNvPr id="8" name="Ovál 7">
            <a:extLst>
              <a:ext uri="{FF2B5EF4-FFF2-40B4-BE49-F238E27FC236}">
                <a16:creationId xmlns:a16="http://schemas.microsoft.com/office/drawing/2014/main" id="{C6BBC442-461C-393B-6FD1-867BA8B4F428}"/>
              </a:ext>
            </a:extLst>
          </p:cNvPr>
          <p:cNvSpPr/>
          <p:nvPr/>
        </p:nvSpPr>
        <p:spPr>
          <a:xfrm>
            <a:off x="849663" y="4232134"/>
            <a:ext cx="846591" cy="639271"/>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Šípka: nadol 8">
            <a:extLst>
              <a:ext uri="{FF2B5EF4-FFF2-40B4-BE49-F238E27FC236}">
                <a16:creationId xmlns:a16="http://schemas.microsoft.com/office/drawing/2014/main" id="{237A112C-A828-74F1-6313-A86BF87759AD}"/>
              </a:ext>
            </a:extLst>
          </p:cNvPr>
          <p:cNvSpPr/>
          <p:nvPr/>
        </p:nvSpPr>
        <p:spPr>
          <a:xfrm>
            <a:off x="1614705" y="3233603"/>
            <a:ext cx="705955" cy="6708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0" name="Šípka: nadol 9">
            <a:extLst>
              <a:ext uri="{FF2B5EF4-FFF2-40B4-BE49-F238E27FC236}">
                <a16:creationId xmlns:a16="http://schemas.microsoft.com/office/drawing/2014/main" id="{5F6840BD-F04E-52C5-7FE7-77BC7546BE02}"/>
              </a:ext>
            </a:extLst>
          </p:cNvPr>
          <p:cNvSpPr/>
          <p:nvPr/>
        </p:nvSpPr>
        <p:spPr>
          <a:xfrm>
            <a:off x="6384424" y="3093577"/>
            <a:ext cx="705955" cy="6708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Pravá zložená zátvorka 10">
            <a:extLst>
              <a:ext uri="{FF2B5EF4-FFF2-40B4-BE49-F238E27FC236}">
                <a16:creationId xmlns:a16="http://schemas.microsoft.com/office/drawing/2014/main" id="{ABA6CAE2-F298-62F1-25D5-1B10B3E836AB}"/>
              </a:ext>
            </a:extLst>
          </p:cNvPr>
          <p:cNvSpPr/>
          <p:nvPr/>
        </p:nvSpPr>
        <p:spPr>
          <a:xfrm rot="16200000">
            <a:off x="6552844" y="1660448"/>
            <a:ext cx="369116" cy="5250173"/>
          </a:xfrm>
          <a:prstGeom prst="righ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
        <p:nvSpPr>
          <p:cNvPr id="12" name="Pravá zložená zátvorka 11">
            <a:extLst>
              <a:ext uri="{FF2B5EF4-FFF2-40B4-BE49-F238E27FC236}">
                <a16:creationId xmlns:a16="http://schemas.microsoft.com/office/drawing/2014/main" id="{31F6BDC1-1E6B-A5FC-B5BB-DAADF724E378}"/>
              </a:ext>
            </a:extLst>
          </p:cNvPr>
          <p:cNvSpPr/>
          <p:nvPr/>
        </p:nvSpPr>
        <p:spPr>
          <a:xfrm rot="16200000">
            <a:off x="1783123" y="3932526"/>
            <a:ext cx="369116" cy="705957"/>
          </a:xfrm>
          <a:prstGeom prst="righ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Tree>
    <p:extLst>
      <p:ext uri="{BB962C8B-B14F-4D97-AF65-F5344CB8AC3E}">
        <p14:creationId xmlns:p14="http://schemas.microsoft.com/office/powerpoint/2010/main" val="3110984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000864-F384-CDB8-BFD6-942404BB598E}"/>
              </a:ext>
            </a:extLst>
          </p:cNvPr>
          <p:cNvSpPr>
            <a:spLocks noGrp="1"/>
          </p:cNvSpPr>
          <p:nvPr>
            <p:ph type="title"/>
          </p:nvPr>
        </p:nvSpPr>
        <p:spPr>
          <a:xfrm>
            <a:off x="449015" y="201961"/>
            <a:ext cx="8596668" cy="1320800"/>
          </a:xfrm>
        </p:spPr>
        <p:txBody>
          <a:bodyPr>
            <a:noAutofit/>
          </a:bodyPr>
          <a:lstStyle/>
          <a:p>
            <a:r>
              <a:rPr lang="sk-SK" sz="5400" b="1" dirty="0" err="1"/>
              <a:t>Approach</a:t>
            </a:r>
            <a:r>
              <a:rPr lang="sk-SK" sz="5400" b="1" dirty="0"/>
              <a:t> to </a:t>
            </a:r>
            <a:br>
              <a:rPr lang="sk-SK" sz="5400" b="1" dirty="0"/>
            </a:br>
            <a:r>
              <a:rPr lang="sk-SK" sz="5400" b="1" dirty="0" err="1"/>
              <a:t>Use-Case</a:t>
            </a:r>
            <a:r>
              <a:rPr lang="sk-SK" sz="5400" b="1" dirty="0"/>
              <a:t> </a:t>
            </a:r>
            <a:r>
              <a:rPr lang="sk-SK" sz="5400" b="1" dirty="0" err="1"/>
              <a:t>Modelling</a:t>
            </a:r>
            <a:r>
              <a:rPr lang="sk-SK" sz="5400" b="1" dirty="0"/>
              <a:t> </a:t>
            </a:r>
            <a:br>
              <a:rPr lang="sk-SK" sz="5400" b="1" dirty="0"/>
            </a:br>
            <a:r>
              <a:rPr lang="sk-SK" sz="5400" b="1" dirty="0" err="1"/>
              <a:t>Using</a:t>
            </a:r>
            <a:r>
              <a:rPr lang="sk-SK" sz="5400" b="1" dirty="0"/>
              <a:t> </a:t>
            </a:r>
            <a:r>
              <a:rPr lang="sk-SK" sz="5400" b="1" dirty="0" err="1"/>
              <a:t>Aspects</a:t>
            </a:r>
            <a:endParaRPr lang="sk-SK" sz="5400" b="1" dirty="0"/>
          </a:p>
        </p:txBody>
      </p:sp>
      <p:sp>
        <p:nvSpPr>
          <p:cNvPr id="5" name="AutoShape 4" descr="Aspect-Oriented Software Development with Use Cases">
            <a:extLst>
              <a:ext uri="{FF2B5EF4-FFF2-40B4-BE49-F238E27FC236}">
                <a16:creationId xmlns:a16="http://schemas.microsoft.com/office/drawing/2014/main" id="{A979DF22-D3A6-4B3A-6C9F-1F801AF601E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1030" name="Picture 6" descr="Aspect-Oriented Software Development with Use Cases">
            <a:extLst>
              <a:ext uri="{FF2B5EF4-FFF2-40B4-BE49-F238E27FC236}">
                <a16:creationId xmlns:a16="http://schemas.microsoft.com/office/drawing/2014/main" id="{30B80466-A3D4-68F6-702B-6D4863ADAF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32902" y="109909"/>
            <a:ext cx="4710083" cy="5807748"/>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a:extLst>
              <a:ext uri="{FF2B5EF4-FFF2-40B4-BE49-F238E27FC236}">
                <a16:creationId xmlns:a16="http://schemas.microsoft.com/office/drawing/2014/main" id="{D40EDF33-2067-BD24-EE3A-E13BC40FD4E6}"/>
              </a:ext>
            </a:extLst>
          </p:cNvPr>
          <p:cNvSpPr txBox="1"/>
          <p:nvPr/>
        </p:nvSpPr>
        <p:spPr>
          <a:xfrm>
            <a:off x="459951" y="5794655"/>
            <a:ext cx="10985074" cy="1200329"/>
          </a:xfrm>
          <a:prstGeom prst="rect">
            <a:avLst/>
          </a:prstGeom>
          <a:noFill/>
        </p:spPr>
        <p:txBody>
          <a:bodyPr wrap="square" rtlCol="0">
            <a:spAutoFit/>
          </a:bodyPr>
          <a:lstStyle/>
          <a:p>
            <a:r>
              <a:rPr lang="sk-SK" dirty="0" err="1"/>
              <a:t>Source</a:t>
            </a:r>
            <a:r>
              <a:rPr lang="sk-SK" dirty="0"/>
              <a:t>: </a:t>
            </a:r>
            <a:r>
              <a:rPr lang="sk-SK" dirty="0">
                <a:hlinkClick r:id="rId3"/>
              </a:rPr>
              <a:t>https://www.google.com/url?sa=i&amp;url=https%3A%2F%2Fwww.amazon.com%2FAspect-Oriented-Software-Development-Use-Cases%2Fdp%2F0321268881&amp;psig=AOvVaw0VBnKKncqUKNR37gDS5eT&amp;ust=</a:t>
            </a:r>
            <a:endParaRPr lang="sk-SK" dirty="0"/>
          </a:p>
          <a:p>
            <a:r>
              <a:rPr lang="sk-SK" dirty="0"/>
              <a:t>1726665756534000&amp;source=</a:t>
            </a:r>
            <a:r>
              <a:rPr lang="sk-SK" dirty="0" err="1"/>
              <a:t>images&amp;cd</a:t>
            </a:r>
            <a:r>
              <a:rPr lang="sk-SK" dirty="0"/>
              <a:t>=</a:t>
            </a:r>
            <a:r>
              <a:rPr lang="sk-SK" dirty="0" err="1"/>
              <a:t>vfe&amp;opi</a:t>
            </a:r>
            <a:r>
              <a:rPr lang="sk-SK" dirty="0"/>
              <a:t>=89978449&amp;ved=0CBQQjRxqFwoTCIjyj6uJyogDFQAAAAAdAAAAABAE</a:t>
            </a:r>
          </a:p>
        </p:txBody>
      </p:sp>
      <p:sp>
        <p:nvSpPr>
          <p:cNvPr id="7" name="BlokTextu 6">
            <a:extLst>
              <a:ext uri="{FF2B5EF4-FFF2-40B4-BE49-F238E27FC236}">
                <a16:creationId xmlns:a16="http://schemas.microsoft.com/office/drawing/2014/main" id="{E4A685FA-E9C4-00BA-440D-776105F6D5B2}"/>
              </a:ext>
            </a:extLst>
          </p:cNvPr>
          <p:cNvSpPr txBox="1"/>
          <p:nvPr/>
        </p:nvSpPr>
        <p:spPr>
          <a:xfrm>
            <a:off x="544847" y="2717802"/>
            <a:ext cx="5997101" cy="3139321"/>
          </a:xfrm>
          <a:prstGeom prst="rect">
            <a:avLst/>
          </a:prstGeom>
          <a:noFill/>
        </p:spPr>
        <p:txBody>
          <a:bodyPr wrap="square" rtlCol="0">
            <a:spAutoFit/>
          </a:bodyPr>
          <a:lstStyle/>
          <a:p>
            <a:r>
              <a:rPr lang="en-US" b="1" i="0" dirty="0">
                <a:solidFill>
                  <a:srgbClr val="191919"/>
                </a:solidFill>
                <a:effectLst/>
                <a:latin typeface="Market Sans"/>
              </a:rPr>
              <a:t>A refreshingly new approach toward improving use-case modeling by fortifying it with aspect orientation." </a:t>
            </a:r>
            <a:r>
              <a:rPr lang="en-US" b="0" i="0" dirty="0">
                <a:solidFill>
                  <a:srgbClr val="191919"/>
                </a:solidFill>
                <a:effectLst/>
                <a:latin typeface="Market Sans"/>
              </a:rPr>
              <a:t>-- </a:t>
            </a:r>
            <a:r>
              <a:rPr lang="en-US" b="0" i="0" dirty="0" err="1">
                <a:solidFill>
                  <a:srgbClr val="191919"/>
                </a:solidFill>
                <a:effectLst/>
                <a:latin typeface="Market Sans"/>
              </a:rPr>
              <a:t>Ramnivas</a:t>
            </a:r>
            <a:r>
              <a:rPr lang="en-US" b="0" i="0" dirty="0">
                <a:solidFill>
                  <a:srgbClr val="191919"/>
                </a:solidFill>
                <a:effectLst/>
                <a:latin typeface="Market Sans"/>
              </a:rPr>
              <a:t> </a:t>
            </a:r>
            <a:r>
              <a:rPr lang="en-US" b="0" i="0" dirty="0" err="1">
                <a:solidFill>
                  <a:srgbClr val="191919"/>
                </a:solidFill>
                <a:effectLst/>
                <a:latin typeface="Market Sans"/>
              </a:rPr>
              <a:t>Laddad</a:t>
            </a:r>
            <a:r>
              <a:rPr lang="en-US" b="0" i="0" dirty="0">
                <a:solidFill>
                  <a:srgbClr val="191919"/>
                </a:solidFill>
                <a:effectLst/>
                <a:latin typeface="Market Sans"/>
              </a:rPr>
              <a:t>, author of AspectJ in Action "Since the 1980s, use cases have been a way to bring users into software design, but translating use cases into software has been an art, at best, because user goods often don't respect code boundaries. Now that aspect-oriented programming (AOP) can express crosscutting concerns directly in code, the man who developed use cases has proposed step-by-step methods for recognizing crosscutting concerns in use cases and writing the code in separate modules. If these</a:t>
            </a:r>
            <a:r>
              <a:rPr lang="sk-SK" b="0" i="0" dirty="0">
                <a:solidFill>
                  <a:srgbClr val="191919"/>
                </a:solidFill>
                <a:effectLst/>
                <a:latin typeface="Market Sans"/>
              </a:rPr>
              <a:t>....</a:t>
            </a:r>
            <a:endParaRPr lang="sk-SK" dirty="0"/>
          </a:p>
        </p:txBody>
      </p:sp>
    </p:spTree>
    <p:extLst>
      <p:ext uri="{BB962C8B-B14F-4D97-AF65-F5344CB8AC3E}">
        <p14:creationId xmlns:p14="http://schemas.microsoft.com/office/powerpoint/2010/main" val="1168880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723AFF-F95C-123B-225F-F3DDA23830F5}"/>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A9763D0C-2579-79F9-A419-A6DB3C8126FD}"/>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1713C1BB-5227-C3F8-3B52-F842338A5C12}"/>
              </a:ext>
            </a:extLst>
          </p:cNvPr>
          <p:cNvPicPr>
            <a:picLocks noChangeAspect="1"/>
          </p:cNvPicPr>
          <p:nvPr/>
        </p:nvPicPr>
        <p:blipFill>
          <a:blip r:embed="rId2"/>
          <a:stretch>
            <a:fillRect/>
          </a:stretch>
        </p:blipFill>
        <p:spPr>
          <a:xfrm>
            <a:off x="0" y="703712"/>
            <a:ext cx="12192000" cy="5769693"/>
          </a:xfrm>
          <a:prstGeom prst="rect">
            <a:avLst/>
          </a:prstGeom>
        </p:spPr>
      </p:pic>
    </p:spTree>
    <p:extLst>
      <p:ext uri="{BB962C8B-B14F-4D97-AF65-F5344CB8AC3E}">
        <p14:creationId xmlns:p14="http://schemas.microsoft.com/office/powerpoint/2010/main" val="1628920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6E41F7-4EA4-00CE-85B5-BDA8F418A698}"/>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8BA694AF-6568-986F-E65D-702B58C5865A}"/>
              </a:ext>
            </a:extLst>
          </p:cNvPr>
          <p:cNvSpPr>
            <a:spLocks noGrp="1"/>
          </p:cNvSpPr>
          <p:nvPr>
            <p:ph idx="1"/>
          </p:nvPr>
        </p:nvSpPr>
        <p:spPr/>
        <p:txBody>
          <a:bodyPr/>
          <a:lstStyle/>
          <a:p>
            <a:endParaRPr lang="sk-SK"/>
          </a:p>
        </p:txBody>
      </p:sp>
      <p:pic>
        <p:nvPicPr>
          <p:cNvPr id="9" name="Obrázok 8">
            <a:extLst>
              <a:ext uri="{FF2B5EF4-FFF2-40B4-BE49-F238E27FC236}">
                <a16:creationId xmlns:a16="http://schemas.microsoft.com/office/drawing/2014/main" id="{7883574E-E736-151D-FC97-BEAE72F5E7A7}"/>
              </a:ext>
            </a:extLst>
          </p:cNvPr>
          <p:cNvPicPr>
            <a:picLocks noChangeAspect="1"/>
          </p:cNvPicPr>
          <p:nvPr/>
        </p:nvPicPr>
        <p:blipFill>
          <a:blip r:embed="rId2"/>
          <a:stretch>
            <a:fillRect/>
          </a:stretch>
        </p:blipFill>
        <p:spPr>
          <a:xfrm>
            <a:off x="573007" y="0"/>
            <a:ext cx="9426700" cy="6858000"/>
          </a:xfrm>
          <a:prstGeom prst="rect">
            <a:avLst/>
          </a:prstGeom>
        </p:spPr>
      </p:pic>
    </p:spTree>
    <p:extLst>
      <p:ext uri="{BB962C8B-B14F-4D97-AF65-F5344CB8AC3E}">
        <p14:creationId xmlns:p14="http://schemas.microsoft.com/office/powerpoint/2010/main" val="3677294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3F0646-582A-7FBE-7D0C-6640831112C0}"/>
              </a:ext>
            </a:extLst>
          </p:cNvPr>
          <p:cNvSpPr>
            <a:spLocks noGrp="1"/>
          </p:cNvSpPr>
          <p:nvPr>
            <p:ph type="title"/>
          </p:nvPr>
        </p:nvSpPr>
        <p:spPr>
          <a:xfrm>
            <a:off x="225985" y="294416"/>
            <a:ext cx="10799945" cy="1320800"/>
          </a:xfrm>
        </p:spPr>
        <p:txBody>
          <a:bodyPr>
            <a:noAutofit/>
          </a:bodyPr>
          <a:lstStyle/>
          <a:p>
            <a:r>
              <a:rPr lang="sk-SK" sz="5400" b="1" dirty="0" err="1"/>
              <a:t>Symmetric</a:t>
            </a:r>
            <a:r>
              <a:rPr lang="sk-SK" sz="5400" b="1" dirty="0"/>
              <a:t> AOP </a:t>
            </a:r>
            <a:r>
              <a:rPr lang="sk-SK" sz="5400" b="1" dirty="0" err="1"/>
              <a:t>modularization</a:t>
            </a:r>
            <a:endParaRPr lang="sk-SK" sz="5400" b="1" dirty="0"/>
          </a:p>
        </p:txBody>
      </p:sp>
      <p:sp>
        <p:nvSpPr>
          <p:cNvPr id="17" name="BlokTextu 16">
            <a:extLst>
              <a:ext uri="{FF2B5EF4-FFF2-40B4-BE49-F238E27FC236}">
                <a16:creationId xmlns:a16="http://schemas.microsoft.com/office/drawing/2014/main" id="{33EC1F54-C70B-89B6-1B47-78F8E2F3C817}"/>
              </a:ext>
            </a:extLst>
          </p:cNvPr>
          <p:cNvSpPr txBox="1"/>
          <p:nvPr/>
        </p:nvSpPr>
        <p:spPr>
          <a:xfrm>
            <a:off x="308503" y="1291946"/>
            <a:ext cx="6732933" cy="1200329"/>
          </a:xfrm>
          <a:prstGeom prst="rect">
            <a:avLst/>
          </a:prstGeom>
          <a:noFill/>
        </p:spPr>
        <p:txBody>
          <a:bodyPr wrap="none" rtlCol="0">
            <a:spAutoFit/>
          </a:bodyPr>
          <a:lstStyle/>
          <a:p>
            <a:r>
              <a:rPr lang="en-US" sz="3600" b="1" dirty="0"/>
              <a:t>Whole is composed out of the </a:t>
            </a:r>
          </a:p>
          <a:p>
            <a:r>
              <a:rPr lang="en-US" sz="3600" b="1" dirty="0"/>
              <a:t>aspects at the same level:</a:t>
            </a:r>
            <a:endParaRPr lang="sk-SK" sz="3600" b="1" dirty="0"/>
          </a:p>
        </p:txBody>
      </p:sp>
      <p:sp>
        <p:nvSpPr>
          <p:cNvPr id="18" name="BlokTextu 17">
            <a:extLst>
              <a:ext uri="{FF2B5EF4-FFF2-40B4-BE49-F238E27FC236}">
                <a16:creationId xmlns:a16="http://schemas.microsoft.com/office/drawing/2014/main" id="{56F87A1D-6877-5DE3-1F96-1B35FECAA143}"/>
              </a:ext>
            </a:extLst>
          </p:cNvPr>
          <p:cNvSpPr txBox="1"/>
          <p:nvPr/>
        </p:nvSpPr>
        <p:spPr>
          <a:xfrm>
            <a:off x="6329432" y="1976636"/>
            <a:ext cx="5784853" cy="461665"/>
          </a:xfrm>
          <a:prstGeom prst="rect">
            <a:avLst/>
          </a:prstGeom>
          <a:noFill/>
        </p:spPr>
        <p:txBody>
          <a:bodyPr wrap="none" rtlCol="0">
            <a:spAutoFit/>
          </a:bodyPr>
          <a:lstStyle/>
          <a:p>
            <a:r>
              <a:rPr lang="en-US" sz="2400" b="1" i="1" dirty="0">
                <a:solidFill>
                  <a:srgbClr val="FF0000"/>
                </a:solidFill>
              </a:rPr>
              <a:t>Each aspect is different view of whole</a:t>
            </a:r>
            <a:endParaRPr lang="sk-SK" sz="2400" b="1" i="1" dirty="0">
              <a:solidFill>
                <a:srgbClr val="FF0000"/>
              </a:solidFill>
            </a:endParaRPr>
          </a:p>
        </p:txBody>
      </p:sp>
      <p:sp>
        <p:nvSpPr>
          <p:cNvPr id="19" name="Obdĺžnik 18">
            <a:extLst>
              <a:ext uri="{FF2B5EF4-FFF2-40B4-BE49-F238E27FC236}">
                <a16:creationId xmlns:a16="http://schemas.microsoft.com/office/drawing/2014/main" id="{A6E5D6F5-A3E6-F19D-0618-AE6CE2843C76}"/>
              </a:ext>
            </a:extLst>
          </p:cNvPr>
          <p:cNvSpPr/>
          <p:nvPr/>
        </p:nvSpPr>
        <p:spPr>
          <a:xfrm>
            <a:off x="634964" y="2529950"/>
            <a:ext cx="9159615" cy="417889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5400" b="1" dirty="0"/>
              <a:t>Retail</a:t>
            </a:r>
            <a:endParaRPr lang="sk-SK" sz="5400" b="1" dirty="0"/>
          </a:p>
        </p:txBody>
      </p:sp>
      <p:sp>
        <p:nvSpPr>
          <p:cNvPr id="20" name="Šípka: nadol 19">
            <a:extLst>
              <a:ext uri="{FF2B5EF4-FFF2-40B4-BE49-F238E27FC236}">
                <a16:creationId xmlns:a16="http://schemas.microsoft.com/office/drawing/2014/main" id="{1E4231CB-75CA-DA7B-9BA0-B47F04E21338}"/>
              </a:ext>
            </a:extLst>
          </p:cNvPr>
          <p:cNvSpPr/>
          <p:nvPr/>
        </p:nvSpPr>
        <p:spPr>
          <a:xfrm rot="3097335">
            <a:off x="6270984" y="3597426"/>
            <a:ext cx="705955" cy="995319"/>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1" name="Šípka: nadol 20">
            <a:extLst>
              <a:ext uri="{FF2B5EF4-FFF2-40B4-BE49-F238E27FC236}">
                <a16:creationId xmlns:a16="http://schemas.microsoft.com/office/drawing/2014/main" id="{3F166EFE-DE54-6B64-4275-2D1AF0CFC2AC}"/>
              </a:ext>
            </a:extLst>
          </p:cNvPr>
          <p:cNvSpPr/>
          <p:nvPr/>
        </p:nvSpPr>
        <p:spPr>
          <a:xfrm rot="13793800">
            <a:off x="3706057" y="4835840"/>
            <a:ext cx="705955" cy="884877"/>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2" name="Šípka: nadol 21">
            <a:extLst>
              <a:ext uri="{FF2B5EF4-FFF2-40B4-BE49-F238E27FC236}">
                <a16:creationId xmlns:a16="http://schemas.microsoft.com/office/drawing/2014/main" id="{4821823D-EB7C-3602-FF01-187614D5B07F}"/>
              </a:ext>
            </a:extLst>
          </p:cNvPr>
          <p:cNvSpPr/>
          <p:nvPr/>
        </p:nvSpPr>
        <p:spPr>
          <a:xfrm rot="18390670">
            <a:off x="3419764" y="3623313"/>
            <a:ext cx="705955" cy="893279"/>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3" name="BlokTextu 22">
            <a:extLst>
              <a:ext uri="{FF2B5EF4-FFF2-40B4-BE49-F238E27FC236}">
                <a16:creationId xmlns:a16="http://schemas.microsoft.com/office/drawing/2014/main" id="{1B47B9DB-F31C-32DD-0F58-04D456F2E0D0}"/>
              </a:ext>
            </a:extLst>
          </p:cNvPr>
          <p:cNvSpPr txBox="1"/>
          <p:nvPr/>
        </p:nvSpPr>
        <p:spPr>
          <a:xfrm>
            <a:off x="6967005" y="4096178"/>
            <a:ext cx="3891487" cy="523220"/>
          </a:xfrm>
          <a:prstGeom prst="rect">
            <a:avLst/>
          </a:prstGeom>
          <a:noFill/>
        </p:spPr>
        <p:txBody>
          <a:bodyPr wrap="square" rtlCol="0">
            <a:spAutoFit/>
          </a:bodyPr>
          <a:lstStyle/>
          <a:p>
            <a:r>
              <a:rPr lang="en-US" sz="2800" b="1" dirty="0">
                <a:solidFill>
                  <a:srgbClr val="FF0000"/>
                </a:solidFill>
              </a:rPr>
              <a:t>Composition rules</a:t>
            </a:r>
            <a:endParaRPr lang="sk-SK" sz="2800" b="1" dirty="0">
              <a:solidFill>
                <a:srgbClr val="FF0000"/>
              </a:solidFill>
            </a:endParaRPr>
          </a:p>
        </p:txBody>
      </p:sp>
      <p:sp>
        <p:nvSpPr>
          <p:cNvPr id="24" name="BlokTextu 23">
            <a:extLst>
              <a:ext uri="{FF2B5EF4-FFF2-40B4-BE49-F238E27FC236}">
                <a16:creationId xmlns:a16="http://schemas.microsoft.com/office/drawing/2014/main" id="{35A6BF4B-AE38-5E90-FBC2-6E0A99DD7A4A}"/>
              </a:ext>
            </a:extLst>
          </p:cNvPr>
          <p:cNvSpPr txBox="1"/>
          <p:nvPr/>
        </p:nvSpPr>
        <p:spPr>
          <a:xfrm>
            <a:off x="4235466" y="5559791"/>
            <a:ext cx="3891487" cy="523220"/>
          </a:xfrm>
          <a:prstGeom prst="rect">
            <a:avLst/>
          </a:prstGeom>
          <a:noFill/>
        </p:spPr>
        <p:txBody>
          <a:bodyPr wrap="square" rtlCol="0">
            <a:spAutoFit/>
          </a:bodyPr>
          <a:lstStyle/>
          <a:p>
            <a:r>
              <a:rPr lang="en-US" sz="2800" b="1" dirty="0">
                <a:solidFill>
                  <a:srgbClr val="FF0000"/>
                </a:solidFill>
              </a:rPr>
              <a:t>Composition rules</a:t>
            </a:r>
            <a:endParaRPr lang="sk-SK" sz="2800" b="1" dirty="0">
              <a:solidFill>
                <a:srgbClr val="FF0000"/>
              </a:solidFill>
            </a:endParaRPr>
          </a:p>
        </p:txBody>
      </p:sp>
      <p:sp>
        <p:nvSpPr>
          <p:cNvPr id="25" name="BlokTextu 24">
            <a:extLst>
              <a:ext uri="{FF2B5EF4-FFF2-40B4-BE49-F238E27FC236}">
                <a16:creationId xmlns:a16="http://schemas.microsoft.com/office/drawing/2014/main" id="{B2B8B7A5-FD27-59AB-0E77-8FB0212E600E}"/>
              </a:ext>
            </a:extLst>
          </p:cNvPr>
          <p:cNvSpPr txBox="1"/>
          <p:nvPr/>
        </p:nvSpPr>
        <p:spPr>
          <a:xfrm>
            <a:off x="3713605" y="2790985"/>
            <a:ext cx="3891487" cy="954107"/>
          </a:xfrm>
          <a:prstGeom prst="rect">
            <a:avLst/>
          </a:prstGeom>
          <a:noFill/>
        </p:spPr>
        <p:txBody>
          <a:bodyPr wrap="square" rtlCol="0">
            <a:spAutoFit/>
          </a:bodyPr>
          <a:lstStyle/>
          <a:p>
            <a:r>
              <a:rPr lang="en-US" sz="2800" b="1" dirty="0">
                <a:solidFill>
                  <a:srgbClr val="FF0000"/>
                </a:solidFill>
              </a:rPr>
              <a:t>Composition</a:t>
            </a:r>
          </a:p>
          <a:p>
            <a:r>
              <a:rPr lang="en-US" sz="2800" b="1" dirty="0">
                <a:solidFill>
                  <a:srgbClr val="FF0000"/>
                </a:solidFill>
              </a:rPr>
              <a:t> rules</a:t>
            </a:r>
            <a:endParaRPr lang="sk-SK" sz="2800" b="1" dirty="0">
              <a:solidFill>
                <a:srgbClr val="FF0000"/>
              </a:solidFill>
            </a:endParaRPr>
          </a:p>
        </p:txBody>
      </p:sp>
      <p:sp>
        <p:nvSpPr>
          <p:cNvPr id="26" name="Ovál 25">
            <a:extLst>
              <a:ext uri="{FF2B5EF4-FFF2-40B4-BE49-F238E27FC236}">
                <a16:creationId xmlns:a16="http://schemas.microsoft.com/office/drawing/2014/main" id="{0F57758A-ABEF-893C-4EFF-3EDA21F4DF18}"/>
              </a:ext>
            </a:extLst>
          </p:cNvPr>
          <p:cNvSpPr/>
          <p:nvPr/>
        </p:nvSpPr>
        <p:spPr>
          <a:xfrm>
            <a:off x="729837" y="2718264"/>
            <a:ext cx="2687967" cy="146296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27" name="BlokTextu 26">
            <a:extLst>
              <a:ext uri="{FF2B5EF4-FFF2-40B4-BE49-F238E27FC236}">
                <a16:creationId xmlns:a16="http://schemas.microsoft.com/office/drawing/2014/main" id="{FF52CE7F-D068-1F99-103B-AA8ED94417AA}"/>
              </a:ext>
            </a:extLst>
          </p:cNvPr>
          <p:cNvSpPr txBox="1"/>
          <p:nvPr/>
        </p:nvSpPr>
        <p:spPr>
          <a:xfrm>
            <a:off x="1141636" y="3105818"/>
            <a:ext cx="2039341" cy="646331"/>
          </a:xfrm>
          <a:prstGeom prst="rect">
            <a:avLst/>
          </a:prstGeom>
          <a:noFill/>
        </p:spPr>
        <p:txBody>
          <a:bodyPr wrap="none" rtlCol="0">
            <a:spAutoFit/>
          </a:bodyPr>
          <a:lstStyle/>
          <a:p>
            <a:r>
              <a:rPr lang="en-US" sz="3600" b="1" dirty="0"/>
              <a:t>Aspect 1</a:t>
            </a:r>
            <a:endParaRPr lang="sk-SK" sz="3600" b="1" dirty="0"/>
          </a:p>
        </p:txBody>
      </p:sp>
      <p:sp>
        <p:nvSpPr>
          <p:cNvPr id="28" name="Ovál 27">
            <a:extLst>
              <a:ext uri="{FF2B5EF4-FFF2-40B4-BE49-F238E27FC236}">
                <a16:creationId xmlns:a16="http://schemas.microsoft.com/office/drawing/2014/main" id="{868B5C8B-6E89-DDB9-B8BE-E722AA5831FE}"/>
              </a:ext>
            </a:extLst>
          </p:cNvPr>
          <p:cNvSpPr/>
          <p:nvPr/>
        </p:nvSpPr>
        <p:spPr>
          <a:xfrm>
            <a:off x="6888062" y="2607070"/>
            <a:ext cx="2687967" cy="146296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9" name="BlokTextu 28">
            <a:extLst>
              <a:ext uri="{FF2B5EF4-FFF2-40B4-BE49-F238E27FC236}">
                <a16:creationId xmlns:a16="http://schemas.microsoft.com/office/drawing/2014/main" id="{DC577432-70C6-1155-50C3-E18B669171AC}"/>
              </a:ext>
            </a:extLst>
          </p:cNvPr>
          <p:cNvSpPr txBox="1"/>
          <p:nvPr/>
        </p:nvSpPr>
        <p:spPr>
          <a:xfrm>
            <a:off x="7344831" y="2989899"/>
            <a:ext cx="2189487" cy="646331"/>
          </a:xfrm>
          <a:prstGeom prst="rect">
            <a:avLst/>
          </a:prstGeom>
          <a:noFill/>
        </p:spPr>
        <p:txBody>
          <a:bodyPr wrap="square" rtlCol="0">
            <a:spAutoFit/>
          </a:bodyPr>
          <a:lstStyle/>
          <a:p>
            <a:r>
              <a:rPr lang="en-US" sz="3600" b="1" dirty="0"/>
              <a:t>Aspect 3</a:t>
            </a:r>
            <a:endParaRPr lang="sk-SK" sz="3600" b="1" dirty="0"/>
          </a:p>
        </p:txBody>
      </p:sp>
      <p:sp>
        <p:nvSpPr>
          <p:cNvPr id="30" name="Ovál 29">
            <a:extLst>
              <a:ext uri="{FF2B5EF4-FFF2-40B4-BE49-F238E27FC236}">
                <a16:creationId xmlns:a16="http://schemas.microsoft.com/office/drawing/2014/main" id="{B058580B-90E9-C55F-F1F1-D7B4B40C1F94}"/>
              </a:ext>
            </a:extLst>
          </p:cNvPr>
          <p:cNvSpPr/>
          <p:nvPr/>
        </p:nvSpPr>
        <p:spPr>
          <a:xfrm>
            <a:off x="1003016" y="5154356"/>
            <a:ext cx="2687967" cy="146296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31" name="BlokTextu 30">
            <a:extLst>
              <a:ext uri="{FF2B5EF4-FFF2-40B4-BE49-F238E27FC236}">
                <a16:creationId xmlns:a16="http://schemas.microsoft.com/office/drawing/2014/main" id="{56589D47-82ED-062F-10C0-0A4ADCF7A6C0}"/>
              </a:ext>
            </a:extLst>
          </p:cNvPr>
          <p:cNvSpPr txBox="1"/>
          <p:nvPr/>
        </p:nvSpPr>
        <p:spPr>
          <a:xfrm>
            <a:off x="1327328" y="5510105"/>
            <a:ext cx="2039341" cy="646331"/>
          </a:xfrm>
          <a:prstGeom prst="rect">
            <a:avLst/>
          </a:prstGeom>
          <a:noFill/>
        </p:spPr>
        <p:txBody>
          <a:bodyPr wrap="none" rtlCol="0">
            <a:spAutoFit/>
          </a:bodyPr>
          <a:lstStyle/>
          <a:p>
            <a:r>
              <a:rPr lang="en-US" sz="3600" b="1" dirty="0"/>
              <a:t>Aspect 2</a:t>
            </a:r>
            <a:endParaRPr lang="sk-SK" sz="3600" b="1" dirty="0"/>
          </a:p>
        </p:txBody>
      </p:sp>
    </p:spTree>
    <p:extLst>
      <p:ext uri="{BB962C8B-B14F-4D97-AF65-F5344CB8AC3E}">
        <p14:creationId xmlns:p14="http://schemas.microsoft.com/office/powerpoint/2010/main" val="243984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9"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3F0646-582A-7FBE-7D0C-6640831112C0}"/>
              </a:ext>
            </a:extLst>
          </p:cNvPr>
          <p:cNvSpPr>
            <a:spLocks noGrp="1"/>
          </p:cNvSpPr>
          <p:nvPr>
            <p:ph type="title"/>
          </p:nvPr>
        </p:nvSpPr>
        <p:spPr>
          <a:xfrm>
            <a:off x="225985" y="294416"/>
            <a:ext cx="10799945" cy="1320800"/>
          </a:xfrm>
        </p:spPr>
        <p:txBody>
          <a:bodyPr>
            <a:noAutofit/>
          </a:bodyPr>
          <a:lstStyle/>
          <a:p>
            <a:r>
              <a:rPr lang="sk-SK" sz="5400" b="1" dirty="0" err="1"/>
              <a:t>Symmetric</a:t>
            </a:r>
            <a:r>
              <a:rPr lang="sk-SK" sz="5400" b="1" dirty="0"/>
              <a:t> AOP </a:t>
            </a:r>
            <a:r>
              <a:rPr lang="sk-SK" sz="5400" b="1" dirty="0" err="1"/>
              <a:t>modularization</a:t>
            </a:r>
            <a:endParaRPr lang="sk-SK" sz="5400" b="1" dirty="0"/>
          </a:p>
        </p:txBody>
      </p:sp>
      <p:sp>
        <p:nvSpPr>
          <p:cNvPr id="4" name="Obdĺžnik 3">
            <a:extLst>
              <a:ext uri="{FF2B5EF4-FFF2-40B4-BE49-F238E27FC236}">
                <a16:creationId xmlns:a16="http://schemas.microsoft.com/office/drawing/2014/main" id="{29EBBA7A-53ED-93EC-30D4-A36B94DC7215}"/>
              </a:ext>
            </a:extLst>
          </p:cNvPr>
          <p:cNvSpPr/>
          <p:nvPr/>
        </p:nvSpPr>
        <p:spPr>
          <a:xfrm>
            <a:off x="634964" y="2529950"/>
            <a:ext cx="9159615" cy="417889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5400" b="1" dirty="0"/>
              <a:t>Whole</a:t>
            </a:r>
            <a:endParaRPr lang="sk-SK" sz="5400" b="1" dirty="0"/>
          </a:p>
        </p:txBody>
      </p:sp>
      <p:sp>
        <p:nvSpPr>
          <p:cNvPr id="11" name="Šípka: nadol 10">
            <a:extLst>
              <a:ext uri="{FF2B5EF4-FFF2-40B4-BE49-F238E27FC236}">
                <a16:creationId xmlns:a16="http://schemas.microsoft.com/office/drawing/2014/main" id="{9302AD7D-8931-5955-81D0-DCF5CCD08218}"/>
              </a:ext>
            </a:extLst>
          </p:cNvPr>
          <p:cNvSpPr/>
          <p:nvPr/>
        </p:nvSpPr>
        <p:spPr>
          <a:xfrm rot="3097335">
            <a:off x="6270984" y="3597426"/>
            <a:ext cx="705955" cy="995319"/>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2" name="Šípka: nadol 11">
            <a:extLst>
              <a:ext uri="{FF2B5EF4-FFF2-40B4-BE49-F238E27FC236}">
                <a16:creationId xmlns:a16="http://schemas.microsoft.com/office/drawing/2014/main" id="{F2D07F6F-FBC6-A45E-57EF-8CBC03A8F796}"/>
              </a:ext>
            </a:extLst>
          </p:cNvPr>
          <p:cNvSpPr/>
          <p:nvPr/>
        </p:nvSpPr>
        <p:spPr>
          <a:xfrm rot="13793800">
            <a:off x="3706057" y="4835840"/>
            <a:ext cx="705955" cy="884877"/>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3" name="Šípka: nadol 12">
            <a:extLst>
              <a:ext uri="{FF2B5EF4-FFF2-40B4-BE49-F238E27FC236}">
                <a16:creationId xmlns:a16="http://schemas.microsoft.com/office/drawing/2014/main" id="{A794F67D-3493-3ECF-C6EE-64D9CE80791B}"/>
              </a:ext>
            </a:extLst>
          </p:cNvPr>
          <p:cNvSpPr/>
          <p:nvPr/>
        </p:nvSpPr>
        <p:spPr>
          <a:xfrm rot="18390670">
            <a:off x="3419764" y="3623313"/>
            <a:ext cx="705955" cy="893279"/>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4" name="BlokTextu 13">
            <a:extLst>
              <a:ext uri="{FF2B5EF4-FFF2-40B4-BE49-F238E27FC236}">
                <a16:creationId xmlns:a16="http://schemas.microsoft.com/office/drawing/2014/main" id="{92D718C1-E464-1ADA-0A99-DE6BE3329030}"/>
              </a:ext>
            </a:extLst>
          </p:cNvPr>
          <p:cNvSpPr txBox="1"/>
          <p:nvPr/>
        </p:nvSpPr>
        <p:spPr>
          <a:xfrm>
            <a:off x="6967005" y="4096178"/>
            <a:ext cx="3891487" cy="523220"/>
          </a:xfrm>
          <a:prstGeom prst="rect">
            <a:avLst/>
          </a:prstGeom>
          <a:noFill/>
        </p:spPr>
        <p:txBody>
          <a:bodyPr wrap="square" rtlCol="0">
            <a:spAutoFit/>
          </a:bodyPr>
          <a:lstStyle/>
          <a:p>
            <a:r>
              <a:rPr lang="en-US" sz="2800" b="1" dirty="0">
                <a:solidFill>
                  <a:srgbClr val="FF0000"/>
                </a:solidFill>
              </a:rPr>
              <a:t>Composition rules</a:t>
            </a:r>
            <a:endParaRPr lang="sk-SK" sz="2800" b="1" dirty="0">
              <a:solidFill>
                <a:srgbClr val="FF0000"/>
              </a:solidFill>
            </a:endParaRPr>
          </a:p>
        </p:txBody>
      </p:sp>
      <p:sp>
        <p:nvSpPr>
          <p:cNvPr id="15" name="BlokTextu 14">
            <a:extLst>
              <a:ext uri="{FF2B5EF4-FFF2-40B4-BE49-F238E27FC236}">
                <a16:creationId xmlns:a16="http://schemas.microsoft.com/office/drawing/2014/main" id="{758E10C0-C2A2-783F-521C-06F1B7B4E554}"/>
              </a:ext>
            </a:extLst>
          </p:cNvPr>
          <p:cNvSpPr txBox="1"/>
          <p:nvPr/>
        </p:nvSpPr>
        <p:spPr>
          <a:xfrm>
            <a:off x="4235466" y="5559791"/>
            <a:ext cx="3891487" cy="523220"/>
          </a:xfrm>
          <a:prstGeom prst="rect">
            <a:avLst/>
          </a:prstGeom>
          <a:noFill/>
        </p:spPr>
        <p:txBody>
          <a:bodyPr wrap="square" rtlCol="0">
            <a:spAutoFit/>
          </a:bodyPr>
          <a:lstStyle/>
          <a:p>
            <a:r>
              <a:rPr lang="en-US" sz="2800" b="1" dirty="0">
                <a:solidFill>
                  <a:srgbClr val="FF0000"/>
                </a:solidFill>
              </a:rPr>
              <a:t>Composition rules</a:t>
            </a:r>
            <a:endParaRPr lang="sk-SK" sz="2800" b="1" dirty="0">
              <a:solidFill>
                <a:srgbClr val="FF0000"/>
              </a:solidFill>
            </a:endParaRPr>
          </a:p>
        </p:txBody>
      </p:sp>
      <p:sp>
        <p:nvSpPr>
          <p:cNvPr id="16" name="BlokTextu 15">
            <a:extLst>
              <a:ext uri="{FF2B5EF4-FFF2-40B4-BE49-F238E27FC236}">
                <a16:creationId xmlns:a16="http://schemas.microsoft.com/office/drawing/2014/main" id="{AA51A849-1FDA-09ED-5986-B8860B6FE473}"/>
              </a:ext>
            </a:extLst>
          </p:cNvPr>
          <p:cNvSpPr txBox="1"/>
          <p:nvPr/>
        </p:nvSpPr>
        <p:spPr>
          <a:xfrm>
            <a:off x="3713605" y="2790985"/>
            <a:ext cx="3891487" cy="954107"/>
          </a:xfrm>
          <a:prstGeom prst="rect">
            <a:avLst/>
          </a:prstGeom>
          <a:noFill/>
        </p:spPr>
        <p:txBody>
          <a:bodyPr wrap="square" rtlCol="0">
            <a:spAutoFit/>
          </a:bodyPr>
          <a:lstStyle/>
          <a:p>
            <a:r>
              <a:rPr lang="en-US" sz="2800" b="1" dirty="0">
                <a:solidFill>
                  <a:srgbClr val="FF0000"/>
                </a:solidFill>
              </a:rPr>
              <a:t>Composition</a:t>
            </a:r>
          </a:p>
          <a:p>
            <a:r>
              <a:rPr lang="en-US" sz="2800" b="1" dirty="0">
                <a:solidFill>
                  <a:srgbClr val="FF0000"/>
                </a:solidFill>
              </a:rPr>
              <a:t> rules</a:t>
            </a:r>
            <a:endParaRPr lang="sk-SK" sz="2800" b="1" dirty="0">
              <a:solidFill>
                <a:srgbClr val="FF0000"/>
              </a:solidFill>
            </a:endParaRPr>
          </a:p>
        </p:txBody>
      </p:sp>
      <p:sp>
        <p:nvSpPr>
          <p:cNvPr id="17" name="BlokTextu 16">
            <a:extLst>
              <a:ext uri="{FF2B5EF4-FFF2-40B4-BE49-F238E27FC236}">
                <a16:creationId xmlns:a16="http://schemas.microsoft.com/office/drawing/2014/main" id="{33EC1F54-C70B-89B6-1B47-78F8E2F3C817}"/>
              </a:ext>
            </a:extLst>
          </p:cNvPr>
          <p:cNvSpPr txBox="1"/>
          <p:nvPr/>
        </p:nvSpPr>
        <p:spPr>
          <a:xfrm>
            <a:off x="308503" y="1291946"/>
            <a:ext cx="9902198" cy="1200329"/>
          </a:xfrm>
          <a:prstGeom prst="rect">
            <a:avLst/>
          </a:prstGeom>
          <a:noFill/>
        </p:spPr>
        <p:txBody>
          <a:bodyPr wrap="none" rtlCol="0">
            <a:spAutoFit/>
          </a:bodyPr>
          <a:lstStyle/>
          <a:p>
            <a:r>
              <a:rPr lang="en-US" sz="3600" b="1" dirty="0"/>
              <a:t>Retail/order is composed out of its concerns</a:t>
            </a:r>
          </a:p>
          <a:p>
            <a:r>
              <a:rPr lang="en-US" sz="3600" b="1" dirty="0"/>
              <a:t>(create, cancel, modify,…) at the same level:</a:t>
            </a:r>
            <a:endParaRPr lang="sk-SK" sz="3600" b="1" dirty="0"/>
          </a:p>
        </p:txBody>
      </p:sp>
      <p:sp>
        <p:nvSpPr>
          <p:cNvPr id="3" name="Ovál 2">
            <a:extLst>
              <a:ext uri="{FF2B5EF4-FFF2-40B4-BE49-F238E27FC236}">
                <a16:creationId xmlns:a16="http://schemas.microsoft.com/office/drawing/2014/main" id="{F58F838A-3277-E8D1-4737-DA003E327AF4}"/>
              </a:ext>
            </a:extLst>
          </p:cNvPr>
          <p:cNvSpPr/>
          <p:nvPr/>
        </p:nvSpPr>
        <p:spPr>
          <a:xfrm>
            <a:off x="729837" y="2718264"/>
            <a:ext cx="2687967" cy="146296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6" name="BlokTextu 5">
            <a:extLst>
              <a:ext uri="{FF2B5EF4-FFF2-40B4-BE49-F238E27FC236}">
                <a16:creationId xmlns:a16="http://schemas.microsoft.com/office/drawing/2014/main" id="{5CE4CE34-A33F-723E-46E2-7F6EF3E0729D}"/>
              </a:ext>
            </a:extLst>
          </p:cNvPr>
          <p:cNvSpPr txBox="1"/>
          <p:nvPr/>
        </p:nvSpPr>
        <p:spPr>
          <a:xfrm>
            <a:off x="1258820" y="2849582"/>
            <a:ext cx="1762021" cy="1200329"/>
          </a:xfrm>
          <a:prstGeom prst="rect">
            <a:avLst/>
          </a:prstGeom>
          <a:noFill/>
        </p:spPr>
        <p:txBody>
          <a:bodyPr wrap="none" rtlCol="0">
            <a:spAutoFit/>
          </a:bodyPr>
          <a:lstStyle/>
          <a:p>
            <a:r>
              <a:rPr lang="en-US" sz="3600" b="1" dirty="0"/>
              <a:t>Cancel </a:t>
            </a:r>
          </a:p>
          <a:p>
            <a:r>
              <a:rPr lang="en-US" sz="3600" b="1" dirty="0"/>
              <a:t>order</a:t>
            </a:r>
            <a:endParaRPr lang="sk-SK" sz="3600" b="1" dirty="0"/>
          </a:p>
        </p:txBody>
      </p:sp>
      <p:sp>
        <p:nvSpPr>
          <p:cNvPr id="5" name="Ovál 4">
            <a:extLst>
              <a:ext uri="{FF2B5EF4-FFF2-40B4-BE49-F238E27FC236}">
                <a16:creationId xmlns:a16="http://schemas.microsoft.com/office/drawing/2014/main" id="{18A1EF09-154D-3437-794C-1ADA0C131CAA}"/>
              </a:ext>
            </a:extLst>
          </p:cNvPr>
          <p:cNvSpPr/>
          <p:nvPr/>
        </p:nvSpPr>
        <p:spPr>
          <a:xfrm>
            <a:off x="6888062" y="2607070"/>
            <a:ext cx="2687967" cy="146296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9" name="BlokTextu 8">
            <a:extLst>
              <a:ext uri="{FF2B5EF4-FFF2-40B4-BE49-F238E27FC236}">
                <a16:creationId xmlns:a16="http://schemas.microsoft.com/office/drawing/2014/main" id="{FFC86F7F-E8C3-B4C8-9551-E15C18040122}"/>
              </a:ext>
            </a:extLst>
          </p:cNvPr>
          <p:cNvSpPr txBox="1"/>
          <p:nvPr/>
        </p:nvSpPr>
        <p:spPr>
          <a:xfrm>
            <a:off x="7386542" y="2709899"/>
            <a:ext cx="1897213" cy="1200329"/>
          </a:xfrm>
          <a:prstGeom prst="rect">
            <a:avLst/>
          </a:prstGeom>
          <a:noFill/>
        </p:spPr>
        <p:txBody>
          <a:bodyPr wrap="square" rtlCol="0">
            <a:spAutoFit/>
          </a:bodyPr>
          <a:lstStyle/>
          <a:p>
            <a:r>
              <a:rPr lang="en-US" sz="3600" b="1" dirty="0"/>
              <a:t>Create</a:t>
            </a:r>
          </a:p>
          <a:p>
            <a:r>
              <a:rPr lang="en-US" sz="3600" b="1" dirty="0"/>
              <a:t> order</a:t>
            </a:r>
            <a:endParaRPr lang="sk-SK" sz="3600" b="1" dirty="0"/>
          </a:p>
        </p:txBody>
      </p:sp>
      <p:sp>
        <p:nvSpPr>
          <p:cNvPr id="7" name="Ovál 6">
            <a:extLst>
              <a:ext uri="{FF2B5EF4-FFF2-40B4-BE49-F238E27FC236}">
                <a16:creationId xmlns:a16="http://schemas.microsoft.com/office/drawing/2014/main" id="{E7CF0CBA-C935-2A88-DF58-C602C73345D3}"/>
              </a:ext>
            </a:extLst>
          </p:cNvPr>
          <p:cNvSpPr/>
          <p:nvPr/>
        </p:nvSpPr>
        <p:spPr>
          <a:xfrm>
            <a:off x="1003016" y="5154356"/>
            <a:ext cx="2687967" cy="146296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8" name="BlokTextu 7">
            <a:extLst>
              <a:ext uri="{FF2B5EF4-FFF2-40B4-BE49-F238E27FC236}">
                <a16:creationId xmlns:a16="http://schemas.microsoft.com/office/drawing/2014/main" id="{F22E749F-A746-DFB4-A585-D3DA714309C8}"/>
              </a:ext>
            </a:extLst>
          </p:cNvPr>
          <p:cNvSpPr txBox="1"/>
          <p:nvPr/>
        </p:nvSpPr>
        <p:spPr>
          <a:xfrm>
            <a:off x="1553128" y="5285674"/>
            <a:ext cx="1752403" cy="1200329"/>
          </a:xfrm>
          <a:prstGeom prst="rect">
            <a:avLst/>
          </a:prstGeom>
          <a:noFill/>
        </p:spPr>
        <p:txBody>
          <a:bodyPr wrap="none" rtlCol="0">
            <a:spAutoFit/>
          </a:bodyPr>
          <a:lstStyle/>
          <a:p>
            <a:r>
              <a:rPr lang="en-US" sz="3600" b="1" dirty="0"/>
              <a:t>Modify </a:t>
            </a:r>
          </a:p>
          <a:p>
            <a:r>
              <a:rPr lang="en-US" sz="3600" b="1" dirty="0"/>
              <a:t>order</a:t>
            </a:r>
            <a:endParaRPr lang="sk-SK" sz="3600" b="1" dirty="0"/>
          </a:p>
        </p:txBody>
      </p:sp>
    </p:spTree>
    <p:extLst>
      <p:ext uri="{BB962C8B-B14F-4D97-AF65-F5344CB8AC3E}">
        <p14:creationId xmlns:p14="http://schemas.microsoft.com/office/powerpoint/2010/main" val="64660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9"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7FD38A-4C0F-7889-E9E8-6C81B16CC32D}"/>
              </a:ext>
            </a:extLst>
          </p:cNvPr>
          <p:cNvSpPr>
            <a:spLocks noGrp="1"/>
          </p:cNvSpPr>
          <p:nvPr>
            <p:ph type="title"/>
          </p:nvPr>
        </p:nvSpPr>
        <p:spPr>
          <a:xfrm>
            <a:off x="229339" y="74263"/>
            <a:ext cx="8596668" cy="1320800"/>
          </a:xfrm>
        </p:spPr>
        <p:txBody>
          <a:bodyPr>
            <a:noAutofit/>
          </a:bodyPr>
          <a:lstStyle/>
          <a:p>
            <a:r>
              <a:rPr lang="en-US" sz="5400" b="1" dirty="0"/>
              <a:t>Aspect-Oriented Software </a:t>
            </a:r>
            <a:r>
              <a:rPr lang="en-US" sz="5400" b="1" dirty="0" err="1"/>
              <a:t>Developement</a:t>
            </a:r>
            <a:endParaRPr lang="sk-SK" sz="5400" b="1" dirty="0"/>
          </a:p>
        </p:txBody>
      </p:sp>
      <p:pic>
        <p:nvPicPr>
          <p:cNvPr id="5" name="Obrázok 4">
            <a:extLst>
              <a:ext uri="{FF2B5EF4-FFF2-40B4-BE49-F238E27FC236}">
                <a16:creationId xmlns:a16="http://schemas.microsoft.com/office/drawing/2014/main" id="{EE9EEC39-677A-D421-6086-6C29E6DB3137}"/>
              </a:ext>
            </a:extLst>
          </p:cNvPr>
          <p:cNvPicPr>
            <a:picLocks noChangeAspect="1"/>
          </p:cNvPicPr>
          <p:nvPr/>
        </p:nvPicPr>
        <p:blipFill>
          <a:blip r:embed="rId2"/>
          <a:stretch>
            <a:fillRect/>
          </a:stretch>
        </p:blipFill>
        <p:spPr>
          <a:xfrm>
            <a:off x="339630" y="1925150"/>
            <a:ext cx="4999484" cy="4069347"/>
          </a:xfrm>
          <a:prstGeom prst="rect">
            <a:avLst/>
          </a:prstGeom>
        </p:spPr>
      </p:pic>
      <p:pic>
        <p:nvPicPr>
          <p:cNvPr id="7" name="Obrázok 6">
            <a:extLst>
              <a:ext uri="{FF2B5EF4-FFF2-40B4-BE49-F238E27FC236}">
                <a16:creationId xmlns:a16="http://schemas.microsoft.com/office/drawing/2014/main" id="{544B1206-333F-879E-3A71-F9F661507CC3}"/>
              </a:ext>
            </a:extLst>
          </p:cNvPr>
          <p:cNvPicPr>
            <a:picLocks noChangeAspect="1"/>
          </p:cNvPicPr>
          <p:nvPr/>
        </p:nvPicPr>
        <p:blipFill>
          <a:blip r:embed="rId3"/>
          <a:stretch>
            <a:fillRect/>
          </a:stretch>
        </p:blipFill>
        <p:spPr>
          <a:xfrm>
            <a:off x="6347962" y="987386"/>
            <a:ext cx="5614699" cy="5796351"/>
          </a:xfrm>
          <a:prstGeom prst="rect">
            <a:avLst/>
          </a:prstGeom>
        </p:spPr>
      </p:pic>
      <p:sp>
        <p:nvSpPr>
          <p:cNvPr id="8" name="BlokTextu 7">
            <a:extLst>
              <a:ext uri="{FF2B5EF4-FFF2-40B4-BE49-F238E27FC236}">
                <a16:creationId xmlns:a16="http://schemas.microsoft.com/office/drawing/2014/main" id="{00D242F0-D863-0A96-38DA-5236F9A045EF}"/>
              </a:ext>
            </a:extLst>
          </p:cNvPr>
          <p:cNvSpPr txBox="1"/>
          <p:nvPr/>
        </p:nvSpPr>
        <p:spPr>
          <a:xfrm>
            <a:off x="818479" y="6137406"/>
            <a:ext cx="6138412" cy="646331"/>
          </a:xfrm>
          <a:prstGeom prst="rect">
            <a:avLst/>
          </a:prstGeom>
          <a:noFill/>
        </p:spPr>
        <p:txBody>
          <a:bodyPr wrap="none" rtlCol="0">
            <a:spAutoFit/>
          </a:bodyPr>
          <a:lstStyle/>
          <a:p>
            <a:r>
              <a:rPr lang="sk-SK" dirty="0" err="1"/>
              <a:t>Source</a:t>
            </a:r>
            <a:r>
              <a:rPr lang="sk-SK" dirty="0"/>
              <a:t>: </a:t>
            </a:r>
            <a:r>
              <a:rPr lang="sk-SK" b="0" i="0" dirty="0">
                <a:solidFill>
                  <a:srgbClr val="212529"/>
                </a:solidFill>
                <a:effectLst/>
                <a:latin typeface="Domine"/>
                <a:hlinkClick r:id="rId4"/>
              </a:rPr>
              <a:t>https://sites.google.com/site/sites/system/errors/</a:t>
            </a:r>
            <a:endParaRPr lang="sk-SK" b="0" i="0" dirty="0">
              <a:solidFill>
                <a:srgbClr val="212529"/>
              </a:solidFill>
              <a:effectLst/>
              <a:latin typeface="Domine"/>
            </a:endParaRPr>
          </a:p>
          <a:p>
            <a:r>
              <a:rPr lang="sk-SK" b="0" i="0" dirty="0" err="1">
                <a:solidFill>
                  <a:srgbClr val="212529"/>
                </a:solidFill>
                <a:effectLst/>
                <a:latin typeface="Domine"/>
              </a:rPr>
              <a:t>WebspaceNotFound?path</a:t>
            </a:r>
            <a:r>
              <a:rPr lang="sk-SK" b="0" i="0" dirty="0">
                <a:solidFill>
                  <a:srgbClr val="212529"/>
                </a:solidFill>
                <a:effectLst/>
                <a:latin typeface="Domine"/>
              </a:rPr>
              <a:t>=%2Fjavatouch%2Fintroductiontoaop</a:t>
            </a:r>
            <a:endParaRPr lang="sk-SK" dirty="0"/>
          </a:p>
        </p:txBody>
      </p:sp>
    </p:spTree>
    <p:extLst>
      <p:ext uri="{BB962C8B-B14F-4D97-AF65-F5344CB8AC3E}">
        <p14:creationId xmlns:p14="http://schemas.microsoft.com/office/powerpoint/2010/main" val="49465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6E41F7-4EA4-00CE-85B5-BDA8F418A698}"/>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8BA694AF-6568-986F-E65D-702B58C5865A}"/>
              </a:ext>
            </a:extLst>
          </p:cNvPr>
          <p:cNvSpPr>
            <a:spLocks noGrp="1"/>
          </p:cNvSpPr>
          <p:nvPr>
            <p:ph idx="1"/>
          </p:nvPr>
        </p:nvSpPr>
        <p:spPr/>
        <p:txBody>
          <a:bodyPr/>
          <a:lstStyle/>
          <a:p>
            <a:endParaRPr lang="sk-SK"/>
          </a:p>
        </p:txBody>
      </p:sp>
      <p:pic>
        <p:nvPicPr>
          <p:cNvPr id="9" name="Obrázok 8">
            <a:extLst>
              <a:ext uri="{FF2B5EF4-FFF2-40B4-BE49-F238E27FC236}">
                <a16:creationId xmlns:a16="http://schemas.microsoft.com/office/drawing/2014/main" id="{7883574E-E736-151D-FC97-BEAE72F5E7A7}"/>
              </a:ext>
            </a:extLst>
          </p:cNvPr>
          <p:cNvPicPr>
            <a:picLocks noChangeAspect="1"/>
          </p:cNvPicPr>
          <p:nvPr/>
        </p:nvPicPr>
        <p:blipFill>
          <a:blip r:embed="rId2"/>
          <a:stretch>
            <a:fillRect/>
          </a:stretch>
        </p:blipFill>
        <p:spPr>
          <a:xfrm>
            <a:off x="573007" y="0"/>
            <a:ext cx="9426700" cy="6858000"/>
          </a:xfrm>
          <a:prstGeom prst="rect">
            <a:avLst/>
          </a:prstGeom>
        </p:spPr>
      </p:pic>
    </p:spTree>
    <p:extLst>
      <p:ext uri="{BB962C8B-B14F-4D97-AF65-F5344CB8AC3E}">
        <p14:creationId xmlns:p14="http://schemas.microsoft.com/office/powerpoint/2010/main" val="1558604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668466BF-7ADE-C8D6-8BC4-9B953D68A41F}"/>
              </a:ext>
            </a:extLst>
          </p:cNvPr>
          <p:cNvSpPr/>
          <p:nvPr/>
        </p:nvSpPr>
        <p:spPr>
          <a:xfrm>
            <a:off x="2572159" y="3839762"/>
            <a:ext cx="4416542" cy="211918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5400" b="1" dirty="0"/>
              <a:t>Preexisting </a:t>
            </a:r>
          </a:p>
          <a:p>
            <a:pPr algn="ctr"/>
            <a:r>
              <a:rPr lang="en-US" sz="5400" b="1" dirty="0"/>
              <a:t>			whole</a:t>
            </a:r>
            <a:endParaRPr lang="sk-SK" sz="5400" b="1" dirty="0"/>
          </a:p>
        </p:txBody>
      </p:sp>
      <p:sp>
        <p:nvSpPr>
          <p:cNvPr id="5" name="Šípka: nadol 4">
            <a:extLst>
              <a:ext uri="{FF2B5EF4-FFF2-40B4-BE49-F238E27FC236}">
                <a16:creationId xmlns:a16="http://schemas.microsoft.com/office/drawing/2014/main" id="{521D83F1-83D2-0D83-4268-8865B784C181}"/>
              </a:ext>
            </a:extLst>
          </p:cNvPr>
          <p:cNvSpPr/>
          <p:nvPr/>
        </p:nvSpPr>
        <p:spPr>
          <a:xfrm rot="21087688">
            <a:off x="5328272" y="3243438"/>
            <a:ext cx="705955" cy="827708"/>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 name="Šípka: nadol 5">
            <a:extLst>
              <a:ext uri="{FF2B5EF4-FFF2-40B4-BE49-F238E27FC236}">
                <a16:creationId xmlns:a16="http://schemas.microsoft.com/office/drawing/2014/main" id="{7091DAF2-A6CA-7B6D-32E8-9F73DD4A3940}"/>
              </a:ext>
            </a:extLst>
          </p:cNvPr>
          <p:cNvSpPr/>
          <p:nvPr/>
        </p:nvSpPr>
        <p:spPr>
          <a:xfrm rot="14808302">
            <a:off x="2708832" y="4908156"/>
            <a:ext cx="705955" cy="884877"/>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7" name="Šípka: nadol 6">
            <a:extLst>
              <a:ext uri="{FF2B5EF4-FFF2-40B4-BE49-F238E27FC236}">
                <a16:creationId xmlns:a16="http://schemas.microsoft.com/office/drawing/2014/main" id="{474365ED-6AD1-91C7-4432-3FAC6930B5EF}"/>
              </a:ext>
            </a:extLst>
          </p:cNvPr>
          <p:cNvSpPr/>
          <p:nvPr/>
        </p:nvSpPr>
        <p:spPr>
          <a:xfrm rot="18612492">
            <a:off x="2621159" y="3278723"/>
            <a:ext cx="705955" cy="893279"/>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8" name="BlokTextu 7">
            <a:extLst>
              <a:ext uri="{FF2B5EF4-FFF2-40B4-BE49-F238E27FC236}">
                <a16:creationId xmlns:a16="http://schemas.microsoft.com/office/drawing/2014/main" id="{C9AA3024-B45D-93E8-B77A-325527F52984}"/>
              </a:ext>
            </a:extLst>
          </p:cNvPr>
          <p:cNvSpPr txBox="1"/>
          <p:nvPr/>
        </p:nvSpPr>
        <p:spPr>
          <a:xfrm>
            <a:off x="2994486" y="5587691"/>
            <a:ext cx="3891487" cy="523220"/>
          </a:xfrm>
          <a:prstGeom prst="rect">
            <a:avLst/>
          </a:prstGeom>
          <a:noFill/>
        </p:spPr>
        <p:txBody>
          <a:bodyPr wrap="square" rtlCol="0">
            <a:spAutoFit/>
          </a:bodyPr>
          <a:lstStyle/>
          <a:p>
            <a:r>
              <a:rPr lang="en-US" sz="2800" b="1" dirty="0">
                <a:solidFill>
                  <a:srgbClr val="FF0000"/>
                </a:solidFill>
              </a:rPr>
              <a:t>Affect</a:t>
            </a:r>
            <a:endParaRPr lang="sk-SK" sz="2800" b="1" dirty="0">
              <a:solidFill>
                <a:srgbClr val="FF0000"/>
              </a:solidFill>
            </a:endParaRPr>
          </a:p>
        </p:txBody>
      </p:sp>
      <p:sp>
        <p:nvSpPr>
          <p:cNvPr id="9" name="BlokTextu 8">
            <a:extLst>
              <a:ext uri="{FF2B5EF4-FFF2-40B4-BE49-F238E27FC236}">
                <a16:creationId xmlns:a16="http://schemas.microsoft.com/office/drawing/2014/main" id="{5D5FAAD5-AC30-D78B-CCD2-C20CD826ACC5}"/>
              </a:ext>
            </a:extLst>
          </p:cNvPr>
          <p:cNvSpPr txBox="1"/>
          <p:nvPr/>
        </p:nvSpPr>
        <p:spPr>
          <a:xfrm>
            <a:off x="2953489" y="3029767"/>
            <a:ext cx="3891487" cy="523220"/>
          </a:xfrm>
          <a:prstGeom prst="rect">
            <a:avLst/>
          </a:prstGeom>
          <a:noFill/>
        </p:spPr>
        <p:txBody>
          <a:bodyPr wrap="square" rtlCol="0">
            <a:spAutoFit/>
          </a:bodyPr>
          <a:lstStyle/>
          <a:p>
            <a:r>
              <a:rPr lang="en-US" sz="2800" b="1" dirty="0">
                <a:solidFill>
                  <a:srgbClr val="FF0000"/>
                </a:solidFill>
              </a:rPr>
              <a:t>Affect</a:t>
            </a:r>
            <a:endParaRPr lang="sk-SK" sz="2800" b="1" dirty="0">
              <a:solidFill>
                <a:srgbClr val="FF0000"/>
              </a:solidFill>
            </a:endParaRPr>
          </a:p>
        </p:txBody>
      </p:sp>
      <p:sp>
        <p:nvSpPr>
          <p:cNvPr id="10" name="Ovál 9">
            <a:extLst>
              <a:ext uri="{FF2B5EF4-FFF2-40B4-BE49-F238E27FC236}">
                <a16:creationId xmlns:a16="http://schemas.microsoft.com/office/drawing/2014/main" id="{BF3C9239-44FF-39B7-A7A6-B51E7D262A65}"/>
              </a:ext>
            </a:extLst>
          </p:cNvPr>
          <p:cNvSpPr/>
          <p:nvPr/>
        </p:nvSpPr>
        <p:spPr>
          <a:xfrm>
            <a:off x="17924" y="2355367"/>
            <a:ext cx="2687967" cy="146296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1" name="BlokTextu 10">
            <a:extLst>
              <a:ext uri="{FF2B5EF4-FFF2-40B4-BE49-F238E27FC236}">
                <a16:creationId xmlns:a16="http://schemas.microsoft.com/office/drawing/2014/main" id="{DC48311F-331E-6900-F330-8D71DD235B82}"/>
              </a:ext>
            </a:extLst>
          </p:cNvPr>
          <p:cNvSpPr txBox="1"/>
          <p:nvPr/>
        </p:nvSpPr>
        <p:spPr>
          <a:xfrm>
            <a:off x="429723" y="2742921"/>
            <a:ext cx="2039341" cy="646331"/>
          </a:xfrm>
          <a:prstGeom prst="rect">
            <a:avLst/>
          </a:prstGeom>
          <a:noFill/>
        </p:spPr>
        <p:txBody>
          <a:bodyPr wrap="none" rtlCol="0">
            <a:spAutoFit/>
          </a:bodyPr>
          <a:lstStyle/>
          <a:p>
            <a:r>
              <a:rPr lang="en-US" sz="3600" b="1" dirty="0"/>
              <a:t>Aspect 1</a:t>
            </a:r>
            <a:endParaRPr lang="sk-SK" sz="3600" b="1" dirty="0"/>
          </a:p>
        </p:txBody>
      </p:sp>
      <p:sp>
        <p:nvSpPr>
          <p:cNvPr id="12" name="Ovál 11">
            <a:extLst>
              <a:ext uri="{FF2B5EF4-FFF2-40B4-BE49-F238E27FC236}">
                <a16:creationId xmlns:a16="http://schemas.microsoft.com/office/drawing/2014/main" id="{5481DC69-C04A-B087-435F-DA7E6B9C1FC2}"/>
              </a:ext>
            </a:extLst>
          </p:cNvPr>
          <p:cNvSpPr/>
          <p:nvPr/>
        </p:nvSpPr>
        <p:spPr>
          <a:xfrm>
            <a:off x="3705834" y="1690025"/>
            <a:ext cx="2687967" cy="146296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13" name="BlokTextu 12">
            <a:extLst>
              <a:ext uri="{FF2B5EF4-FFF2-40B4-BE49-F238E27FC236}">
                <a16:creationId xmlns:a16="http://schemas.microsoft.com/office/drawing/2014/main" id="{F0DEDC66-3B10-0F25-0753-B3F467627A55}"/>
              </a:ext>
            </a:extLst>
          </p:cNvPr>
          <p:cNvSpPr txBox="1"/>
          <p:nvPr/>
        </p:nvSpPr>
        <p:spPr>
          <a:xfrm>
            <a:off x="4095944" y="2152013"/>
            <a:ext cx="2189487" cy="646331"/>
          </a:xfrm>
          <a:prstGeom prst="rect">
            <a:avLst/>
          </a:prstGeom>
          <a:noFill/>
        </p:spPr>
        <p:txBody>
          <a:bodyPr wrap="square" rtlCol="0">
            <a:spAutoFit/>
          </a:bodyPr>
          <a:lstStyle/>
          <a:p>
            <a:r>
              <a:rPr lang="en-US" sz="3600" b="1" dirty="0"/>
              <a:t>Aspect 3</a:t>
            </a:r>
            <a:endParaRPr lang="sk-SK" sz="3600" b="1" dirty="0"/>
          </a:p>
        </p:txBody>
      </p:sp>
      <p:sp>
        <p:nvSpPr>
          <p:cNvPr id="14" name="Ovál 13">
            <a:extLst>
              <a:ext uri="{FF2B5EF4-FFF2-40B4-BE49-F238E27FC236}">
                <a16:creationId xmlns:a16="http://schemas.microsoft.com/office/drawing/2014/main" id="{46ADD6AC-352C-42EE-ABF3-20197322EBC1}"/>
              </a:ext>
            </a:extLst>
          </p:cNvPr>
          <p:cNvSpPr/>
          <p:nvPr/>
        </p:nvSpPr>
        <p:spPr>
          <a:xfrm>
            <a:off x="-5342" y="5083946"/>
            <a:ext cx="2687967" cy="146296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15" name="BlokTextu 14">
            <a:extLst>
              <a:ext uri="{FF2B5EF4-FFF2-40B4-BE49-F238E27FC236}">
                <a16:creationId xmlns:a16="http://schemas.microsoft.com/office/drawing/2014/main" id="{C438AE21-D9BB-91AE-B9E4-8428A279DADA}"/>
              </a:ext>
            </a:extLst>
          </p:cNvPr>
          <p:cNvSpPr txBox="1"/>
          <p:nvPr/>
        </p:nvSpPr>
        <p:spPr>
          <a:xfrm>
            <a:off x="318970" y="5439695"/>
            <a:ext cx="2039341" cy="646331"/>
          </a:xfrm>
          <a:prstGeom prst="rect">
            <a:avLst/>
          </a:prstGeom>
          <a:noFill/>
        </p:spPr>
        <p:txBody>
          <a:bodyPr wrap="none" rtlCol="0">
            <a:spAutoFit/>
          </a:bodyPr>
          <a:lstStyle/>
          <a:p>
            <a:r>
              <a:rPr lang="en-US" sz="3600" b="1" dirty="0"/>
              <a:t>Aspect 2</a:t>
            </a:r>
            <a:endParaRPr lang="sk-SK" sz="3600" b="1" dirty="0"/>
          </a:p>
        </p:txBody>
      </p:sp>
      <p:sp>
        <p:nvSpPr>
          <p:cNvPr id="16" name="Nadpis 1">
            <a:extLst>
              <a:ext uri="{FF2B5EF4-FFF2-40B4-BE49-F238E27FC236}">
                <a16:creationId xmlns:a16="http://schemas.microsoft.com/office/drawing/2014/main" id="{5C043C61-BACE-BE67-CC90-79D66CED45F6}"/>
              </a:ext>
            </a:extLst>
          </p:cNvPr>
          <p:cNvSpPr txBox="1">
            <a:spLocks/>
          </p:cNvSpPr>
          <p:nvPr/>
        </p:nvSpPr>
        <p:spPr>
          <a:xfrm>
            <a:off x="481930" y="311088"/>
            <a:ext cx="10662703"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5400" b="1"/>
              <a:t>Asymmetric AOP modularizatio</a:t>
            </a:r>
            <a:r>
              <a:rPr lang="en-US" sz="5400" b="1"/>
              <a:t>n</a:t>
            </a:r>
            <a:endParaRPr lang="sk-SK" sz="5400" b="1" dirty="0"/>
          </a:p>
        </p:txBody>
      </p:sp>
      <p:sp>
        <p:nvSpPr>
          <p:cNvPr id="17" name="BlokTextu 16">
            <a:extLst>
              <a:ext uri="{FF2B5EF4-FFF2-40B4-BE49-F238E27FC236}">
                <a16:creationId xmlns:a16="http://schemas.microsoft.com/office/drawing/2014/main" id="{1A27963B-A70A-C410-79B1-9FAF8CB94B22}"/>
              </a:ext>
            </a:extLst>
          </p:cNvPr>
          <p:cNvSpPr txBox="1"/>
          <p:nvPr/>
        </p:nvSpPr>
        <p:spPr>
          <a:xfrm>
            <a:off x="6039714" y="2998722"/>
            <a:ext cx="3891487" cy="523220"/>
          </a:xfrm>
          <a:prstGeom prst="rect">
            <a:avLst/>
          </a:prstGeom>
          <a:noFill/>
        </p:spPr>
        <p:txBody>
          <a:bodyPr wrap="square" rtlCol="0">
            <a:spAutoFit/>
          </a:bodyPr>
          <a:lstStyle/>
          <a:p>
            <a:r>
              <a:rPr lang="en-US" sz="2800" b="1" dirty="0">
                <a:solidFill>
                  <a:srgbClr val="FF0000"/>
                </a:solidFill>
              </a:rPr>
              <a:t>Affect</a:t>
            </a:r>
            <a:endParaRPr lang="sk-SK" sz="2800" b="1" dirty="0">
              <a:solidFill>
                <a:srgbClr val="FF0000"/>
              </a:solidFill>
            </a:endParaRPr>
          </a:p>
        </p:txBody>
      </p:sp>
      <p:sp>
        <p:nvSpPr>
          <p:cNvPr id="20" name="Obdĺžnik 19">
            <a:extLst>
              <a:ext uri="{FF2B5EF4-FFF2-40B4-BE49-F238E27FC236}">
                <a16:creationId xmlns:a16="http://schemas.microsoft.com/office/drawing/2014/main" id="{490344E7-1A25-5738-6133-76D2603190CE}"/>
              </a:ext>
            </a:extLst>
          </p:cNvPr>
          <p:cNvSpPr/>
          <p:nvPr/>
        </p:nvSpPr>
        <p:spPr>
          <a:xfrm>
            <a:off x="8980248" y="2742921"/>
            <a:ext cx="3020511" cy="2739131"/>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5400" b="1" dirty="0"/>
              <a:t>Whole</a:t>
            </a:r>
            <a:endParaRPr lang="sk-SK" sz="5400" b="1" dirty="0"/>
          </a:p>
        </p:txBody>
      </p:sp>
      <p:sp>
        <p:nvSpPr>
          <p:cNvPr id="21" name="Pravá zložená zátvorka 20">
            <a:extLst>
              <a:ext uri="{FF2B5EF4-FFF2-40B4-BE49-F238E27FC236}">
                <a16:creationId xmlns:a16="http://schemas.microsoft.com/office/drawing/2014/main" id="{87B3FA95-ABF5-0E3D-7A9C-F68A17A3BBF4}"/>
              </a:ext>
            </a:extLst>
          </p:cNvPr>
          <p:cNvSpPr/>
          <p:nvPr/>
        </p:nvSpPr>
        <p:spPr>
          <a:xfrm>
            <a:off x="7132791" y="1671426"/>
            <a:ext cx="593755" cy="4829750"/>
          </a:xfrm>
          <a:prstGeom prst="rightBrace">
            <a:avLst/>
          </a:prstGeom>
          <a:ln w="38100"/>
        </p:spPr>
        <p:style>
          <a:lnRef idx="1">
            <a:schemeClr val="accent5"/>
          </a:lnRef>
          <a:fillRef idx="0">
            <a:schemeClr val="accent5"/>
          </a:fillRef>
          <a:effectRef idx="0">
            <a:schemeClr val="accent5"/>
          </a:effectRef>
          <a:fontRef idx="minor">
            <a:schemeClr val="tx1"/>
          </a:fontRef>
        </p:style>
        <p:txBody>
          <a:bodyPr rtlCol="0" anchor="ctr"/>
          <a:lstStyle/>
          <a:p>
            <a:pPr algn="ctr"/>
            <a:endParaRPr lang="sk-SK"/>
          </a:p>
        </p:txBody>
      </p:sp>
      <p:sp>
        <p:nvSpPr>
          <p:cNvPr id="22" name="Šípka: doprava 21">
            <a:extLst>
              <a:ext uri="{FF2B5EF4-FFF2-40B4-BE49-F238E27FC236}">
                <a16:creationId xmlns:a16="http://schemas.microsoft.com/office/drawing/2014/main" id="{97D5D2F7-AF85-34EB-C31A-2DAE16AF0C6B}"/>
              </a:ext>
            </a:extLst>
          </p:cNvPr>
          <p:cNvSpPr/>
          <p:nvPr/>
        </p:nvSpPr>
        <p:spPr>
          <a:xfrm>
            <a:off x="7809670" y="3127810"/>
            <a:ext cx="1005763" cy="1901271"/>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sk-SK"/>
          </a:p>
        </p:txBody>
      </p:sp>
      <p:sp>
        <p:nvSpPr>
          <p:cNvPr id="23" name="BlokTextu 22">
            <a:extLst>
              <a:ext uri="{FF2B5EF4-FFF2-40B4-BE49-F238E27FC236}">
                <a16:creationId xmlns:a16="http://schemas.microsoft.com/office/drawing/2014/main" id="{F3AC350E-79BA-51DB-2D27-E0D253B4344F}"/>
              </a:ext>
            </a:extLst>
          </p:cNvPr>
          <p:cNvSpPr txBox="1"/>
          <p:nvPr/>
        </p:nvSpPr>
        <p:spPr>
          <a:xfrm>
            <a:off x="7360340" y="5024196"/>
            <a:ext cx="3891487" cy="830997"/>
          </a:xfrm>
          <a:prstGeom prst="rect">
            <a:avLst/>
          </a:prstGeom>
          <a:noFill/>
        </p:spPr>
        <p:txBody>
          <a:bodyPr wrap="square" rtlCol="0">
            <a:spAutoFit/>
          </a:bodyPr>
          <a:lstStyle/>
          <a:p>
            <a:r>
              <a:rPr lang="en-US" sz="4800" b="1" dirty="0">
                <a:solidFill>
                  <a:srgbClr val="FF0000"/>
                </a:solidFill>
              </a:rPr>
              <a:t>Weaving</a:t>
            </a:r>
            <a:endParaRPr lang="sk-SK" sz="4800" b="1" dirty="0">
              <a:solidFill>
                <a:srgbClr val="FF0000"/>
              </a:solidFill>
            </a:endParaRPr>
          </a:p>
        </p:txBody>
      </p:sp>
      <p:sp>
        <p:nvSpPr>
          <p:cNvPr id="24" name="BlokTextu 23">
            <a:extLst>
              <a:ext uri="{FF2B5EF4-FFF2-40B4-BE49-F238E27FC236}">
                <a16:creationId xmlns:a16="http://schemas.microsoft.com/office/drawing/2014/main" id="{B89835CF-B0CF-8935-550E-E100AABF4548}"/>
              </a:ext>
            </a:extLst>
          </p:cNvPr>
          <p:cNvSpPr txBox="1"/>
          <p:nvPr/>
        </p:nvSpPr>
        <p:spPr>
          <a:xfrm>
            <a:off x="10158267" y="4649119"/>
            <a:ext cx="1553630" cy="369332"/>
          </a:xfrm>
          <a:prstGeom prst="rect">
            <a:avLst/>
          </a:prstGeom>
          <a:noFill/>
        </p:spPr>
        <p:txBody>
          <a:bodyPr wrap="none" rtlCol="0">
            <a:spAutoFit/>
          </a:bodyPr>
          <a:lstStyle/>
          <a:p>
            <a:r>
              <a:rPr lang="en-US" b="1" dirty="0"/>
              <a:t>With aspects</a:t>
            </a:r>
            <a:endParaRPr lang="sk-SK" b="1" dirty="0"/>
          </a:p>
        </p:txBody>
      </p:sp>
      <p:sp>
        <p:nvSpPr>
          <p:cNvPr id="25" name="BlokTextu 24">
            <a:extLst>
              <a:ext uri="{FF2B5EF4-FFF2-40B4-BE49-F238E27FC236}">
                <a16:creationId xmlns:a16="http://schemas.microsoft.com/office/drawing/2014/main" id="{991BF799-F2F0-782A-4CCE-E48C7B0000AA}"/>
              </a:ext>
            </a:extLst>
          </p:cNvPr>
          <p:cNvSpPr txBox="1"/>
          <p:nvPr/>
        </p:nvSpPr>
        <p:spPr>
          <a:xfrm>
            <a:off x="4664073" y="5589610"/>
            <a:ext cx="2321469" cy="369332"/>
          </a:xfrm>
          <a:prstGeom prst="rect">
            <a:avLst/>
          </a:prstGeom>
          <a:noFill/>
        </p:spPr>
        <p:txBody>
          <a:bodyPr wrap="none" rtlCol="0">
            <a:spAutoFit/>
          </a:bodyPr>
          <a:lstStyle/>
          <a:p>
            <a:r>
              <a:rPr lang="en-US" b="1" dirty="0"/>
              <a:t>Base decomposition</a:t>
            </a:r>
            <a:endParaRPr lang="sk-SK" b="1" dirty="0"/>
          </a:p>
        </p:txBody>
      </p:sp>
    </p:spTree>
    <p:extLst>
      <p:ext uri="{BB962C8B-B14F-4D97-AF65-F5344CB8AC3E}">
        <p14:creationId xmlns:p14="http://schemas.microsoft.com/office/powerpoint/2010/main" val="88058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D0D1D6-FE1D-4D0F-35D9-407E2FADFE86}"/>
              </a:ext>
            </a:extLst>
          </p:cNvPr>
          <p:cNvSpPr>
            <a:spLocks noGrp="1"/>
          </p:cNvSpPr>
          <p:nvPr>
            <p:ph type="title"/>
          </p:nvPr>
        </p:nvSpPr>
        <p:spPr>
          <a:xfrm>
            <a:off x="696942" y="4066879"/>
            <a:ext cx="10662703" cy="1320800"/>
          </a:xfrm>
        </p:spPr>
        <p:txBody>
          <a:bodyPr>
            <a:noAutofit/>
          </a:bodyPr>
          <a:lstStyle/>
          <a:p>
            <a:r>
              <a:rPr lang="en-US" sz="5400" b="1" dirty="0"/>
              <a:t>S</a:t>
            </a:r>
            <a:r>
              <a:rPr lang="sk-SK" sz="5400" b="1" dirty="0" err="1"/>
              <a:t>ymmetric</a:t>
            </a:r>
            <a:r>
              <a:rPr lang="sk-SK" sz="5400" b="1" dirty="0"/>
              <a:t> AOP </a:t>
            </a:r>
            <a:r>
              <a:rPr lang="sk-SK" sz="5400" b="1" dirty="0" err="1"/>
              <a:t>modularizatio</a:t>
            </a:r>
            <a:r>
              <a:rPr lang="en-US" sz="5400" b="1" dirty="0"/>
              <a:t>n</a:t>
            </a:r>
            <a:endParaRPr lang="sk-SK" sz="5400" b="1" dirty="0"/>
          </a:p>
        </p:txBody>
      </p:sp>
      <p:sp>
        <p:nvSpPr>
          <p:cNvPr id="4" name="BlokTextu 3">
            <a:extLst>
              <a:ext uri="{FF2B5EF4-FFF2-40B4-BE49-F238E27FC236}">
                <a16:creationId xmlns:a16="http://schemas.microsoft.com/office/drawing/2014/main" id="{53EDF9A6-A835-2EBA-3B25-1D5C3BD79D85}"/>
              </a:ext>
            </a:extLst>
          </p:cNvPr>
          <p:cNvSpPr txBox="1"/>
          <p:nvPr/>
        </p:nvSpPr>
        <p:spPr>
          <a:xfrm>
            <a:off x="263906" y="1771093"/>
            <a:ext cx="4458272" cy="646331"/>
          </a:xfrm>
          <a:prstGeom prst="rect">
            <a:avLst/>
          </a:prstGeom>
          <a:noFill/>
        </p:spPr>
        <p:txBody>
          <a:bodyPr wrap="none" rtlCol="0">
            <a:spAutoFit/>
          </a:bodyPr>
          <a:lstStyle/>
          <a:p>
            <a:r>
              <a:rPr lang="en-US" sz="3600" b="1" dirty="0"/>
              <a:t>Base decomposition</a:t>
            </a:r>
            <a:endParaRPr lang="sk-SK" sz="3600" b="1" dirty="0"/>
          </a:p>
        </p:txBody>
      </p:sp>
      <p:sp>
        <p:nvSpPr>
          <p:cNvPr id="6" name="BlokTextu 5">
            <a:extLst>
              <a:ext uri="{FF2B5EF4-FFF2-40B4-BE49-F238E27FC236}">
                <a16:creationId xmlns:a16="http://schemas.microsoft.com/office/drawing/2014/main" id="{1C41DBDD-DE11-9715-F283-95C7DB506BE5}"/>
              </a:ext>
            </a:extLst>
          </p:cNvPr>
          <p:cNvSpPr txBox="1"/>
          <p:nvPr/>
        </p:nvSpPr>
        <p:spPr>
          <a:xfrm>
            <a:off x="6430725" y="1771093"/>
            <a:ext cx="1827744" cy="646331"/>
          </a:xfrm>
          <a:prstGeom prst="rect">
            <a:avLst/>
          </a:prstGeom>
          <a:noFill/>
        </p:spPr>
        <p:txBody>
          <a:bodyPr wrap="none" rtlCol="0">
            <a:spAutoFit/>
          </a:bodyPr>
          <a:lstStyle/>
          <a:p>
            <a:r>
              <a:rPr lang="en-US" sz="3600" b="1" dirty="0"/>
              <a:t>Aspects</a:t>
            </a:r>
            <a:endParaRPr lang="sk-SK" sz="3600" b="1" dirty="0"/>
          </a:p>
        </p:txBody>
      </p:sp>
      <p:sp>
        <p:nvSpPr>
          <p:cNvPr id="8" name="Šípka: obojsmerná vodorovná 7">
            <a:extLst>
              <a:ext uri="{FF2B5EF4-FFF2-40B4-BE49-F238E27FC236}">
                <a16:creationId xmlns:a16="http://schemas.microsoft.com/office/drawing/2014/main" id="{29B45F2A-CBE7-37CA-A491-9186B64C4C7B}"/>
              </a:ext>
            </a:extLst>
          </p:cNvPr>
          <p:cNvSpPr/>
          <p:nvPr/>
        </p:nvSpPr>
        <p:spPr>
          <a:xfrm>
            <a:off x="4965829" y="1826325"/>
            <a:ext cx="1221245" cy="64633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Nadpis 1">
            <a:extLst>
              <a:ext uri="{FF2B5EF4-FFF2-40B4-BE49-F238E27FC236}">
                <a16:creationId xmlns:a16="http://schemas.microsoft.com/office/drawing/2014/main" id="{F0F41A29-7BB9-6CE6-FF96-878D87BE51AE}"/>
              </a:ext>
            </a:extLst>
          </p:cNvPr>
          <p:cNvSpPr txBox="1">
            <a:spLocks/>
          </p:cNvSpPr>
          <p:nvPr/>
        </p:nvSpPr>
        <p:spPr>
          <a:xfrm>
            <a:off x="634330" y="463488"/>
            <a:ext cx="10662703"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5400" b="1"/>
              <a:t>Asymmetric AOP modularizatio</a:t>
            </a:r>
            <a:r>
              <a:rPr lang="en-US" sz="5400" b="1"/>
              <a:t>n</a:t>
            </a:r>
            <a:endParaRPr lang="sk-SK" sz="5400" b="1" dirty="0"/>
          </a:p>
        </p:txBody>
      </p:sp>
      <p:sp>
        <p:nvSpPr>
          <p:cNvPr id="10" name="BlokTextu 9">
            <a:extLst>
              <a:ext uri="{FF2B5EF4-FFF2-40B4-BE49-F238E27FC236}">
                <a16:creationId xmlns:a16="http://schemas.microsoft.com/office/drawing/2014/main" id="{9FEBE0CF-5876-DB50-FF77-E43D2F047791}"/>
              </a:ext>
            </a:extLst>
          </p:cNvPr>
          <p:cNvSpPr txBox="1"/>
          <p:nvPr/>
        </p:nvSpPr>
        <p:spPr>
          <a:xfrm>
            <a:off x="1207611" y="5087337"/>
            <a:ext cx="5299849" cy="1200329"/>
          </a:xfrm>
          <a:prstGeom prst="rect">
            <a:avLst/>
          </a:prstGeom>
          <a:noFill/>
        </p:spPr>
        <p:txBody>
          <a:bodyPr wrap="none" rtlCol="0">
            <a:spAutoFit/>
          </a:bodyPr>
          <a:lstStyle/>
          <a:p>
            <a:r>
              <a:rPr lang="en-US" sz="3600" b="1" dirty="0"/>
              <a:t>Whole is composed out </a:t>
            </a:r>
          </a:p>
          <a:p>
            <a:r>
              <a:rPr lang="en-US" sz="3600" b="1" dirty="0"/>
              <a:t>of different views</a:t>
            </a:r>
            <a:endParaRPr lang="sk-SK" sz="3600" b="1" dirty="0"/>
          </a:p>
        </p:txBody>
      </p:sp>
      <p:sp>
        <p:nvSpPr>
          <p:cNvPr id="11" name="BlokTextu 10">
            <a:extLst>
              <a:ext uri="{FF2B5EF4-FFF2-40B4-BE49-F238E27FC236}">
                <a16:creationId xmlns:a16="http://schemas.microsoft.com/office/drawing/2014/main" id="{E4A368A4-22F9-9A9E-A80F-ADE1BAF240B9}"/>
              </a:ext>
            </a:extLst>
          </p:cNvPr>
          <p:cNvSpPr txBox="1"/>
          <p:nvPr/>
        </p:nvSpPr>
        <p:spPr>
          <a:xfrm>
            <a:off x="8502120" y="1368789"/>
            <a:ext cx="2440092" cy="830997"/>
          </a:xfrm>
          <a:prstGeom prst="rect">
            <a:avLst/>
          </a:prstGeom>
          <a:noFill/>
        </p:spPr>
        <p:txBody>
          <a:bodyPr wrap="none" rtlCol="0">
            <a:spAutoFit/>
          </a:bodyPr>
          <a:lstStyle/>
          <a:p>
            <a:r>
              <a:rPr lang="en-US" sz="4800" b="1" dirty="0">
                <a:solidFill>
                  <a:srgbClr val="FFC000"/>
                </a:solidFill>
              </a:rPr>
              <a:t>AspectJ</a:t>
            </a:r>
            <a:endParaRPr lang="sk-SK" sz="4800" b="1" dirty="0">
              <a:solidFill>
                <a:srgbClr val="FFC000"/>
              </a:solidFill>
            </a:endParaRPr>
          </a:p>
        </p:txBody>
      </p:sp>
      <p:sp>
        <p:nvSpPr>
          <p:cNvPr id="12" name="BlokTextu 11">
            <a:extLst>
              <a:ext uri="{FF2B5EF4-FFF2-40B4-BE49-F238E27FC236}">
                <a16:creationId xmlns:a16="http://schemas.microsoft.com/office/drawing/2014/main" id="{E1C1463A-AD17-DFD3-E8FE-9D80BBEA7B61}"/>
              </a:ext>
            </a:extLst>
          </p:cNvPr>
          <p:cNvSpPr txBox="1"/>
          <p:nvPr/>
        </p:nvSpPr>
        <p:spPr>
          <a:xfrm>
            <a:off x="7486043" y="4927809"/>
            <a:ext cx="2239716" cy="830997"/>
          </a:xfrm>
          <a:prstGeom prst="rect">
            <a:avLst/>
          </a:prstGeom>
          <a:noFill/>
        </p:spPr>
        <p:txBody>
          <a:bodyPr wrap="none" rtlCol="0">
            <a:spAutoFit/>
          </a:bodyPr>
          <a:lstStyle/>
          <a:p>
            <a:r>
              <a:rPr lang="en-US" sz="4800" b="1" dirty="0" err="1">
                <a:solidFill>
                  <a:srgbClr val="FFC000"/>
                </a:solidFill>
              </a:rPr>
              <a:t>HyperJ</a:t>
            </a:r>
            <a:endParaRPr lang="sk-SK" sz="4800" b="1" dirty="0">
              <a:solidFill>
                <a:srgbClr val="FFC000"/>
              </a:solidFill>
            </a:endParaRPr>
          </a:p>
        </p:txBody>
      </p:sp>
    </p:spTree>
    <p:extLst>
      <p:ext uri="{BB962C8B-B14F-4D97-AF65-F5344CB8AC3E}">
        <p14:creationId xmlns:p14="http://schemas.microsoft.com/office/powerpoint/2010/main" val="956864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167D29-74FA-4FC6-4BBC-A276C121A8FC}"/>
              </a:ext>
            </a:extLst>
          </p:cNvPr>
          <p:cNvSpPr>
            <a:spLocks noGrp="1"/>
          </p:cNvSpPr>
          <p:nvPr>
            <p:ph type="title"/>
          </p:nvPr>
        </p:nvSpPr>
        <p:spPr>
          <a:xfrm>
            <a:off x="1859403" y="413597"/>
            <a:ext cx="10694365" cy="1320800"/>
          </a:xfrm>
        </p:spPr>
        <p:txBody>
          <a:bodyPr>
            <a:noAutofit/>
          </a:bodyPr>
          <a:lstStyle/>
          <a:p>
            <a:r>
              <a:rPr lang="en-US" sz="5400" b="1" dirty="0"/>
              <a:t>		Peer use cases </a:t>
            </a:r>
            <a:br>
              <a:rPr lang="en-US" sz="5400" b="1" dirty="0"/>
            </a:br>
            <a:br>
              <a:rPr lang="en-US" sz="5400" b="1" dirty="0"/>
            </a:br>
            <a:br>
              <a:rPr lang="en-US" sz="5400" b="1" dirty="0"/>
            </a:br>
            <a:r>
              <a:rPr lang="en-US" sz="5400" b="1" dirty="0"/>
              <a:t>						vs. </a:t>
            </a:r>
            <a:br>
              <a:rPr lang="en-US" sz="5400" b="1" dirty="0"/>
            </a:br>
            <a:br>
              <a:rPr lang="en-US" sz="5400" b="1" dirty="0"/>
            </a:br>
            <a:br>
              <a:rPr lang="en-US" sz="5400" b="1" dirty="0"/>
            </a:br>
            <a:r>
              <a:rPr lang="en-US" sz="5400" b="1" dirty="0"/>
              <a:t>Extend relationship</a:t>
            </a:r>
            <a:endParaRPr lang="sk-SK" sz="5400" b="1" dirty="0"/>
          </a:p>
        </p:txBody>
      </p:sp>
      <p:sp>
        <p:nvSpPr>
          <p:cNvPr id="4" name="BlokTextu 3">
            <a:extLst>
              <a:ext uri="{FF2B5EF4-FFF2-40B4-BE49-F238E27FC236}">
                <a16:creationId xmlns:a16="http://schemas.microsoft.com/office/drawing/2014/main" id="{C381FC38-1929-7A55-7F44-75573E1EF0A1}"/>
              </a:ext>
            </a:extLst>
          </p:cNvPr>
          <p:cNvSpPr txBox="1"/>
          <p:nvPr/>
        </p:nvSpPr>
        <p:spPr>
          <a:xfrm>
            <a:off x="5409115" y="1170159"/>
            <a:ext cx="4581382" cy="830997"/>
          </a:xfrm>
          <a:prstGeom prst="rect">
            <a:avLst/>
          </a:prstGeom>
          <a:noFill/>
        </p:spPr>
        <p:txBody>
          <a:bodyPr wrap="none" rtlCol="0">
            <a:spAutoFit/>
          </a:bodyPr>
          <a:lstStyle/>
          <a:p>
            <a:r>
              <a:rPr lang="en-US" sz="4800" b="1" dirty="0">
                <a:solidFill>
                  <a:srgbClr val="FFC000"/>
                </a:solidFill>
              </a:rPr>
              <a:t>Symmetric AOP</a:t>
            </a:r>
            <a:endParaRPr lang="sk-SK" sz="4800" b="1" dirty="0">
              <a:solidFill>
                <a:srgbClr val="FFC000"/>
              </a:solidFill>
            </a:endParaRPr>
          </a:p>
        </p:txBody>
      </p:sp>
      <p:sp>
        <p:nvSpPr>
          <p:cNvPr id="5" name="BlokTextu 4">
            <a:extLst>
              <a:ext uri="{FF2B5EF4-FFF2-40B4-BE49-F238E27FC236}">
                <a16:creationId xmlns:a16="http://schemas.microsoft.com/office/drawing/2014/main" id="{44988400-EDDD-F9DC-E6B9-3D246BE6737F}"/>
              </a:ext>
            </a:extLst>
          </p:cNvPr>
          <p:cNvSpPr txBox="1"/>
          <p:nvPr/>
        </p:nvSpPr>
        <p:spPr>
          <a:xfrm>
            <a:off x="5508189" y="4610074"/>
            <a:ext cx="4921219" cy="830997"/>
          </a:xfrm>
          <a:prstGeom prst="rect">
            <a:avLst/>
          </a:prstGeom>
          <a:noFill/>
        </p:spPr>
        <p:txBody>
          <a:bodyPr wrap="none" rtlCol="0">
            <a:spAutoFit/>
          </a:bodyPr>
          <a:lstStyle/>
          <a:p>
            <a:r>
              <a:rPr lang="en-US" sz="4800" b="1" dirty="0">
                <a:solidFill>
                  <a:srgbClr val="FFC000"/>
                </a:solidFill>
              </a:rPr>
              <a:t>Asymmetric AOP</a:t>
            </a:r>
            <a:endParaRPr lang="sk-SK" sz="4800" b="1" dirty="0">
              <a:solidFill>
                <a:srgbClr val="FFC000"/>
              </a:solidFill>
            </a:endParaRPr>
          </a:p>
        </p:txBody>
      </p:sp>
      <p:sp>
        <p:nvSpPr>
          <p:cNvPr id="6" name="BlokTextu 5">
            <a:extLst>
              <a:ext uri="{FF2B5EF4-FFF2-40B4-BE49-F238E27FC236}">
                <a16:creationId xmlns:a16="http://schemas.microsoft.com/office/drawing/2014/main" id="{3C495B3F-BCF4-226F-A578-3E43386D7A02}"/>
              </a:ext>
            </a:extLst>
          </p:cNvPr>
          <p:cNvSpPr txBox="1"/>
          <p:nvPr/>
        </p:nvSpPr>
        <p:spPr>
          <a:xfrm>
            <a:off x="1081040" y="6121237"/>
            <a:ext cx="10711587" cy="646331"/>
          </a:xfrm>
          <a:prstGeom prst="rect">
            <a:avLst/>
          </a:prstGeom>
          <a:noFill/>
        </p:spPr>
        <p:txBody>
          <a:bodyPr wrap="none" rtlCol="0">
            <a:spAutoFit/>
          </a:bodyPr>
          <a:lstStyle/>
          <a:p>
            <a:r>
              <a:rPr lang="en-US" sz="3600" b="1" dirty="0"/>
              <a:t>Basic entity is affected by special entity (aspect)</a:t>
            </a:r>
            <a:endParaRPr lang="sk-SK" sz="3600" b="1" dirty="0"/>
          </a:p>
        </p:txBody>
      </p:sp>
      <p:sp>
        <p:nvSpPr>
          <p:cNvPr id="7" name="BlokTextu 6">
            <a:extLst>
              <a:ext uri="{FF2B5EF4-FFF2-40B4-BE49-F238E27FC236}">
                <a16:creationId xmlns:a16="http://schemas.microsoft.com/office/drawing/2014/main" id="{077DE23C-6ECB-AFA6-28E8-897030616938}"/>
              </a:ext>
            </a:extLst>
          </p:cNvPr>
          <p:cNvSpPr txBox="1"/>
          <p:nvPr/>
        </p:nvSpPr>
        <p:spPr>
          <a:xfrm>
            <a:off x="156201" y="1993281"/>
            <a:ext cx="11315918" cy="646331"/>
          </a:xfrm>
          <a:prstGeom prst="rect">
            <a:avLst/>
          </a:prstGeom>
          <a:noFill/>
        </p:spPr>
        <p:txBody>
          <a:bodyPr wrap="none" rtlCol="0">
            <a:spAutoFit/>
          </a:bodyPr>
          <a:lstStyle/>
          <a:p>
            <a:r>
              <a:rPr lang="en-US" sz="3600" b="1" dirty="0"/>
              <a:t>Entities at the same level are composed into whole</a:t>
            </a:r>
            <a:endParaRPr lang="sk-SK" sz="3600" b="1" dirty="0"/>
          </a:p>
        </p:txBody>
      </p:sp>
    </p:spTree>
    <p:extLst>
      <p:ext uri="{BB962C8B-B14F-4D97-AF65-F5344CB8AC3E}">
        <p14:creationId xmlns:p14="http://schemas.microsoft.com/office/powerpoint/2010/main" val="1429628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obsah 2">
            <a:extLst>
              <a:ext uri="{FF2B5EF4-FFF2-40B4-BE49-F238E27FC236}">
                <a16:creationId xmlns:a16="http://schemas.microsoft.com/office/drawing/2014/main" id="{561C79AE-9848-D85C-6441-BC83B928CA4A}"/>
              </a:ext>
            </a:extLst>
          </p:cNvPr>
          <p:cNvSpPr txBox="1">
            <a:spLocks/>
          </p:cNvSpPr>
          <p:nvPr/>
        </p:nvSpPr>
        <p:spPr>
          <a:xfrm>
            <a:off x="431857" y="1111176"/>
            <a:ext cx="8596668" cy="5817399"/>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600" b="1" dirty="0"/>
              <a:t>Concern</a:t>
            </a:r>
          </a:p>
          <a:p>
            <a:pPr lvl="1"/>
            <a:r>
              <a:rPr lang="en-US" dirty="0"/>
              <a:t>Specific requirement or consideration that must be addressed in order to satisfy overall system goal (</a:t>
            </a:r>
            <a:r>
              <a:rPr lang="en-US" dirty="0" err="1"/>
              <a:t>Laddad</a:t>
            </a:r>
            <a:r>
              <a:rPr lang="en-US" dirty="0"/>
              <a:t> 2003). </a:t>
            </a:r>
          </a:p>
          <a:p>
            <a:r>
              <a:rPr lang="en-US" sz="2600" b="1" dirty="0"/>
              <a:t>Software system</a:t>
            </a:r>
          </a:p>
          <a:p>
            <a:pPr lvl="1"/>
            <a:r>
              <a:rPr lang="en-US" dirty="0"/>
              <a:t>Realization of a set of concerns (</a:t>
            </a:r>
            <a:r>
              <a:rPr lang="en-US" dirty="0" err="1"/>
              <a:t>Laddad</a:t>
            </a:r>
            <a:r>
              <a:rPr lang="en-US" dirty="0"/>
              <a:t> 2003). </a:t>
            </a:r>
          </a:p>
          <a:p>
            <a:r>
              <a:rPr lang="en-US" sz="2600" b="1" dirty="0"/>
              <a:t>Aspect</a:t>
            </a:r>
          </a:p>
          <a:p>
            <a:pPr lvl="1"/>
            <a:r>
              <a:rPr lang="en-US" dirty="0"/>
              <a:t>New unit of modularization. Aspects crosscuts other modules.</a:t>
            </a:r>
          </a:p>
          <a:p>
            <a:r>
              <a:rPr lang="en-US" sz="2600" b="1" dirty="0"/>
              <a:t>Crosscutting concerns</a:t>
            </a:r>
          </a:p>
          <a:p>
            <a:pPr lvl="1"/>
            <a:r>
              <a:rPr lang="en-US" dirty="0"/>
              <a:t>System-wide concerns (such as logging, remote management, and path optimization, etc.) that span multiple modules</a:t>
            </a:r>
          </a:p>
          <a:p>
            <a:r>
              <a:rPr lang="en-US" sz="2600" b="1" dirty="0"/>
              <a:t>Aspect weaver</a:t>
            </a:r>
          </a:p>
          <a:p>
            <a:pPr lvl="1"/>
            <a:r>
              <a:rPr lang="en-US" dirty="0"/>
              <a:t>A compiler-like entity which composes the final system – combines core and crosscutting modules.</a:t>
            </a:r>
          </a:p>
          <a:p>
            <a:r>
              <a:rPr lang="en-US" sz="2600" b="1" dirty="0"/>
              <a:t>Weaving</a:t>
            </a:r>
          </a:p>
          <a:p>
            <a:pPr lvl="1"/>
            <a:r>
              <a:rPr lang="en-US" dirty="0"/>
              <a:t>The process where core and crosscutting concerns are combined into the final system.</a:t>
            </a:r>
          </a:p>
          <a:p>
            <a:r>
              <a:rPr lang="en-US" sz="2800" b="1" dirty="0"/>
              <a:t>Pointcuts</a:t>
            </a:r>
          </a:p>
          <a:p>
            <a:pPr lvl="1"/>
            <a:r>
              <a:rPr lang="en-US" dirty="0"/>
              <a:t>Sets of join points</a:t>
            </a:r>
          </a:p>
        </p:txBody>
      </p:sp>
      <p:sp>
        <p:nvSpPr>
          <p:cNvPr id="5" name="Nadpis 1">
            <a:extLst>
              <a:ext uri="{FF2B5EF4-FFF2-40B4-BE49-F238E27FC236}">
                <a16:creationId xmlns:a16="http://schemas.microsoft.com/office/drawing/2014/main" id="{0A3D3283-23FF-AF59-7A7B-E396AB1B8752}"/>
              </a:ext>
            </a:extLst>
          </p:cNvPr>
          <p:cNvSpPr>
            <a:spLocks noGrp="1"/>
          </p:cNvSpPr>
          <p:nvPr>
            <p:ph type="title"/>
          </p:nvPr>
        </p:nvSpPr>
        <p:spPr>
          <a:xfrm>
            <a:off x="352078" y="222975"/>
            <a:ext cx="8596668" cy="1320800"/>
          </a:xfrm>
        </p:spPr>
        <p:txBody>
          <a:bodyPr>
            <a:normAutofit/>
          </a:bodyPr>
          <a:lstStyle/>
          <a:p>
            <a:r>
              <a:rPr lang="en-US" sz="5400" b="1" dirty="0"/>
              <a:t>Dictionary of basic terms</a:t>
            </a:r>
            <a:endParaRPr lang="sk-SK" sz="5400" b="1" dirty="0"/>
          </a:p>
        </p:txBody>
      </p:sp>
    </p:spTree>
    <p:extLst>
      <p:ext uri="{BB962C8B-B14F-4D97-AF65-F5344CB8AC3E}">
        <p14:creationId xmlns:p14="http://schemas.microsoft.com/office/powerpoint/2010/main" val="172609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749799-AA79-9EF8-6AA0-5A54A94718AF}"/>
              </a:ext>
            </a:extLst>
          </p:cNvPr>
          <p:cNvSpPr>
            <a:spLocks noGrp="1"/>
          </p:cNvSpPr>
          <p:nvPr>
            <p:ph type="title"/>
          </p:nvPr>
        </p:nvSpPr>
        <p:spPr>
          <a:xfrm>
            <a:off x="431858" y="118647"/>
            <a:ext cx="8596668" cy="1320800"/>
          </a:xfrm>
        </p:spPr>
        <p:txBody>
          <a:bodyPr>
            <a:normAutofit/>
          </a:bodyPr>
          <a:lstStyle/>
          <a:p>
            <a:r>
              <a:rPr lang="en-US" sz="5400" b="1" dirty="0"/>
              <a:t>Dictionary of basic terms</a:t>
            </a:r>
            <a:endParaRPr lang="sk-SK" sz="5400" b="1" dirty="0"/>
          </a:p>
        </p:txBody>
      </p:sp>
      <p:sp>
        <p:nvSpPr>
          <p:cNvPr id="3" name="Zástupný objekt pre obsah 2">
            <a:extLst>
              <a:ext uri="{FF2B5EF4-FFF2-40B4-BE49-F238E27FC236}">
                <a16:creationId xmlns:a16="http://schemas.microsoft.com/office/drawing/2014/main" id="{949A89EF-D898-1C1A-E68D-103C29B7673F}"/>
              </a:ext>
            </a:extLst>
          </p:cNvPr>
          <p:cNvSpPr>
            <a:spLocks noGrp="1"/>
          </p:cNvSpPr>
          <p:nvPr>
            <p:ph idx="1"/>
          </p:nvPr>
        </p:nvSpPr>
        <p:spPr>
          <a:xfrm>
            <a:off x="517774" y="1258462"/>
            <a:ext cx="8596668" cy="5480891"/>
          </a:xfrm>
        </p:spPr>
        <p:txBody>
          <a:bodyPr>
            <a:normAutofit fontScale="92500" lnSpcReduction="20000"/>
          </a:bodyPr>
          <a:lstStyle/>
          <a:p>
            <a:r>
              <a:rPr lang="en-US" sz="2600" b="1" dirty="0"/>
              <a:t>Join Point</a:t>
            </a:r>
          </a:p>
          <a:p>
            <a:pPr lvl="1"/>
            <a:r>
              <a:rPr lang="en-US" dirty="0"/>
              <a:t>Any point in the system that can be executed (</a:t>
            </a:r>
            <a:r>
              <a:rPr lang="en-US" dirty="0" err="1"/>
              <a:t>Laddad</a:t>
            </a:r>
            <a:r>
              <a:rPr lang="en-US" dirty="0"/>
              <a:t> 2003). It can be calling a method, creating a class, accessing a variable, but also executing the condition in the code. Different languages ​​only support certain captures types, for example the developed language AspectJ works at the level of methods and fields (Lee and Kang 2004).</a:t>
            </a:r>
          </a:p>
          <a:p>
            <a:pPr lvl="1"/>
            <a:r>
              <a:rPr lang="en-US" dirty="0"/>
              <a:t>Determined with pointcuts</a:t>
            </a:r>
          </a:p>
          <a:p>
            <a:r>
              <a:rPr lang="en-US" sz="2600" b="1" dirty="0"/>
              <a:t>Variation Point</a:t>
            </a:r>
          </a:p>
          <a:p>
            <a:pPr lvl="1"/>
            <a:r>
              <a:rPr lang="en-US" dirty="0"/>
              <a:t>A point that identifies the places where it occurs to variations (Jacobson et al. 1997). As long as it is modeled on their basis variability, then the main components of assets consist of these points, and also of from them, components of the target system will be created using variants (Webber and Gomaa 2004). All available variants are thus supported.</a:t>
            </a:r>
          </a:p>
          <a:p>
            <a:r>
              <a:rPr lang="en-US" sz="2600" b="1" dirty="0"/>
              <a:t>Advice</a:t>
            </a:r>
          </a:p>
          <a:p>
            <a:pPr lvl="1"/>
            <a:r>
              <a:rPr lang="en-US" dirty="0"/>
              <a:t>The advice is the action and decision-making part which it allows for the expression of intersecting action at the joining point (</a:t>
            </a:r>
            <a:r>
              <a:rPr lang="en-US" dirty="0" err="1"/>
              <a:t>Laddad</a:t>
            </a:r>
            <a:r>
              <a:rPr lang="en-US" dirty="0"/>
              <a:t> 2003). Point connection is captured by the corresponding pointcut. It is implemented as construction in the form of a method called before (before), behind (after) or wrapping (around) the specified join point.</a:t>
            </a:r>
          </a:p>
          <a:p>
            <a:pPr lvl="1"/>
            <a:r>
              <a:rPr lang="en-US" dirty="0"/>
              <a:t>To express modification of original code</a:t>
            </a:r>
          </a:p>
          <a:p>
            <a:r>
              <a:rPr lang="en-US" sz="2600" b="1" dirty="0"/>
              <a:t>Pointcuts</a:t>
            </a:r>
          </a:p>
          <a:p>
            <a:pPr lvl="1"/>
            <a:r>
              <a:rPr lang="en-US" dirty="0"/>
              <a:t>Selects sets of join points and collects context in their place</a:t>
            </a:r>
          </a:p>
        </p:txBody>
      </p:sp>
    </p:spTree>
    <p:extLst>
      <p:ext uri="{BB962C8B-B14F-4D97-AF65-F5344CB8AC3E}">
        <p14:creationId xmlns:p14="http://schemas.microsoft.com/office/powerpoint/2010/main" val="3496981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749799-AA79-9EF8-6AA0-5A54A94718AF}"/>
              </a:ext>
            </a:extLst>
          </p:cNvPr>
          <p:cNvSpPr>
            <a:spLocks noGrp="1"/>
          </p:cNvSpPr>
          <p:nvPr>
            <p:ph type="title"/>
          </p:nvPr>
        </p:nvSpPr>
        <p:spPr>
          <a:xfrm>
            <a:off x="431858" y="118647"/>
            <a:ext cx="8596668" cy="1320800"/>
          </a:xfrm>
        </p:spPr>
        <p:txBody>
          <a:bodyPr>
            <a:normAutofit/>
          </a:bodyPr>
          <a:lstStyle/>
          <a:p>
            <a:r>
              <a:rPr lang="en-US" sz="5400" b="1" dirty="0"/>
              <a:t>Dictionary of basic terms</a:t>
            </a:r>
            <a:endParaRPr lang="sk-SK" sz="5400" b="1" dirty="0"/>
          </a:p>
        </p:txBody>
      </p:sp>
      <p:sp>
        <p:nvSpPr>
          <p:cNvPr id="3" name="Zástupný objekt pre obsah 2">
            <a:extLst>
              <a:ext uri="{FF2B5EF4-FFF2-40B4-BE49-F238E27FC236}">
                <a16:creationId xmlns:a16="http://schemas.microsoft.com/office/drawing/2014/main" id="{949A89EF-D898-1C1A-E68D-103C29B7673F}"/>
              </a:ext>
            </a:extLst>
          </p:cNvPr>
          <p:cNvSpPr>
            <a:spLocks noGrp="1"/>
          </p:cNvSpPr>
          <p:nvPr>
            <p:ph idx="1"/>
          </p:nvPr>
        </p:nvSpPr>
        <p:spPr>
          <a:xfrm>
            <a:off x="517774" y="1258462"/>
            <a:ext cx="8596668" cy="5480891"/>
          </a:xfrm>
        </p:spPr>
        <p:txBody>
          <a:bodyPr>
            <a:normAutofit/>
          </a:bodyPr>
          <a:lstStyle/>
          <a:p>
            <a:r>
              <a:rPr lang="en-US" sz="2400" b="1" dirty="0"/>
              <a:t>Code Tangling</a:t>
            </a:r>
          </a:p>
          <a:p>
            <a:pPr lvl="1"/>
            <a:r>
              <a:rPr lang="sk-SK" dirty="0"/>
              <a:t>Module </a:t>
            </a:r>
            <a:r>
              <a:rPr lang="sk-SK" dirty="0" err="1"/>
              <a:t>handles</a:t>
            </a:r>
            <a:r>
              <a:rPr lang="sk-SK" dirty="0"/>
              <a:t> </a:t>
            </a:r>
            <a:r>
              <a:rPr lang="sk-SK" dirty="0" err="1"/>
              <a:t>multiple</a:t>
            </a:r>
            <a:r>
              <a:rPr lang="sk-SK" dirty="0"/>
              <a:t> </a:t>
            </a:r>
            <a:r>
              <a:rPr lang="sk-SK" dirty="0" err="1"/>
              <a:t>concerns</a:t>
            </a:r>
            <a:r>
              <a:rPr lang="sk-SK" dirty="0"/>
              <a:t> </a:t>
            </a:r>
            <a:r>
              <a:rPr lang="sk-SK" dirty="0" err="1"/>
              <a:t>simultaneously</a:t>
            </a:r>
            <a:r>
              <a:rPr lang="sk-SK" dirty="0"/>
              <a:t>.</a:t>
            </a:r>
            <a:endParaRPr lang="en-US" dirty="0"/>
          </a:p>
          <a:p>
            <a:r>
              <a:rPr lang="en-US" sz="2400" b="1" dirty="0"/>
              <a:t>Code Scattering</a:t>
            </a:r>
          </a:p>
          <a:p>
            <a:pPr lvl="1"/>
            <a:r>
              <a:rPr lang="en-US" dirty="0"/>
              <a:t>Single issue is implemented in multiple modules.</a:t>
            </a:r>
          </a:p>
          <a:p>
            <a:pPr lvl="1"/>
            <a:r>
              <a:rPr lang="sk-SK" b="1" i="1" dirty="0"/>
              <a:t>A</a:t>
            </a:r>
            <a:r>
              <a:rPr lang="en-US" b="1" i="1" dirty="0"/>
              <a:t>)</a:t>
            </a:r>
            <a:r>
              <a:rPr lang="sk-SK" b="1" i="1" dirty="0"/>
              <a:t> </a:t>
            </a:r>
            <a:r>
              <a:rPr lang="en-US" b="1" i="1" dirty="0"/>
              <a:t>Duplicated code blocks</a:t>
            </a:r>
          </a:p>
          <a:p>
            <a:pPr lvl="2"/>
            <a:r>
              <a:rPr lang="en-US" dirty="0"/>
              <a:t>Repeated almost identical code</a:t>
            </a:r>
          </a:p>
          <a:p>
            <a:pPr lvl="1"/>
            <a:r>
              <a:rPr lang="en-US" b="1" i="1" dirty="0"/>
              <a:t>B) Complementary code blocks</a:t>
            </a:r>
          </a:p>
          <a:p>
            <a:pPr lvl="2"/>
            <a:r>
              <a:rPr lang="en-US" dirty="0"/>
              <a:t>Complementary parts of the same </a:t>
            </a:r>
            <a:endParaRPr lang="sk-SK" dirty="0"/>
          </a:p>
          <a:p>
            <a:pPr marL="914400" lvl="2" indent="0">
              <a:buNone/>
            </a:pPr>
            <a:r>
              <a:rPr lang="en-US" dirty="0"/>
              <a:t>concern</a:t>
            </a:r>
            <a:r>
              <a:rPr lang="sk-SK" dirty="0"/>
              <a:t> </a:t>
            </a:r>
            <a:r>
              <a:rPr lang="en-US" dirty="0"/>
              <a:t>implemented by various modules</a:t>
            </a:r>
          </a:p>
        </p:txBody>
      </p:sp>
      <p:pic>
        <p:nvPicPr>
          <p:cNvPr id="2050" name="Picture 2" descr="Code scattering and code tangling">
            <a:extLst>
              <a:ext uri="{FF2B5EF4-FFF2-40B4-BE49-F238E27FC236}">
                <a16:creationId xmlns:a16="http://schemas.microsoft.com/office/drawing/2014/main" id="{D6D8669A-5049-5D90-E2FA-6C03C37F9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785" y="2937334"/>
            <a:ext cx="7250323" cy="3374872"/>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a:extLst>
              <a:ext uri="{FF2B5EF4-FFF2-40B4-BE49-F238E27FC236}">
                <a16:creationId xmlns:a16="http://schemas.microsoft.com/office/drawing/2014/main" id="{3DB07BD9-214C-8DA4-556E-5B675BD9771A}"/>
              </a:ext>
            </a:extLst>
          </p:cNvPr>
          <p:cNvSpPr txBox="1"/>
          <p:nvPr/>
        </p:nvSpPr>
        <p:spPr>
          <a:xfrm>
            <a:off x="97421" y="5480708"/>
            <a:ext cx="5195718" cy="1200329"/>
          </a:xfrm>
          <a:prstGeom prst="rect">
            <a:avLst/>
          </a:prstGeom>
          <a:noFill/>
        </p:spPr>
        <p:txBody>
          <a:bodyPr wrap="none" rtlCol="0">
            <a:spAutoFit/>
          </a:bodyPr>
          <a:lstStyle/>
          <a:p>
            <a:r>
              <a:rPr lang="sk-SK" dirty="0" err="1"/>
              <a:t>Taken</a:t>
            </a:r>
            <a:r>
              <a:rPr lang="sk-SK" dirty="0"/>
              <a:t> </a:t>
            </a:r>
            <a:r>
              <a:rPr lang="sk-SK" dirty="0" err="1"/>
              <a:t>from</a:t>
            </a:r>
            <a:r>
              <a:rPr lang="sk-SK" dirty="0"/>
              <a:t>: </a:t>
            </a:r>
            <a:r>
              <a:rPr lang="en-US" dirty="0" err="1"/>
              <a:t>Magableh</a:t>
            </a:r>
            <a:r>
              <a:rPr lang="en-US" dirty="0"/>
              <a:t>, Aws &amp; </a:t>
            </a:r>
            <a:r>
              <a:rPr lang="en-US" dirty="0" err="1"/>
              <a:t>Alsobeh</a:t>
            </a:r>
            <a:r>
              <a:rPr lang="en-US" dirty="0"/>
              <a:t>, </a:t>
            </a:r>
          </a:p>
          <a:p>
            <a:r>
              <a:rPr lang="en-US" dirty="0"/>
              <a:t>Anas. (2018). Aspect-Oriented Software Security</a:t>
            </a:r>
            <a:endParaRPr lang="sk-SK" dirty="0"/>
          </a:p>
          <a:p>
            <a:r>
              <a:rPr lang="en-US" dirty="0"/>
              <a:t> Development Life Cycle (AOSSDLC). </a:t>
            </a:r>
          </a:p>
          <a:p>
            <a:r>
              <a:rPr lang="en-US" dirty="0"/>
              <a:t>10.5121/csit.2018.81204. </a:t>
            </a:r>
            <a:endParaRPr lang="sk-SK" dirty="0"/>
          </a:p>
        </p:txBody>
      </p:sp>
    </p:spTree>
    <p:extLst>
      <p:ext uri="{BB962C8B-B14F-4D97-AF65-F5344CB8AC3E}">
        <p14:creationId xmlns:p14="http://schemas.microsoft.com/office/powerpoint/2010/main" val="956150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26A88455-15AE-79D7-5F52-59B72F226FAB}"/>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1049A0AD-FD1C-5A52-BBAF-EE09C23C1306}"/>
              </a:ext>
            </a:extLst>
          </p:cNvPr>
          <p:cNvPicPr>
            <a:picLocks noChangeAspect="1"/>
          </p:cNvPicPr>
          <p:nvPr/>
        </p:nvPicPr>
        <p:blipFill>
          <a:blip r:embed="rId2"/>
          <a:stretch>
            <a:fillRect/>
          </a:stretch>
        </p:blipFill>
        <p:spPr>
          <a:xfrm>
            <a:off x="6065345" y="1067822"/>
            <a:ext cx="6122565" cy="4819099"/>
          </a:xfrm>
          <a:prstGeom prst="rect">
            <a:avLst/>
          </a:prstGeom>
        </p:spPr>
      </p:pic>
      <p:pic>
        <p:nvPicPr>
          <p:cNvPr id="7" name="Obrázok 6">
            <a:extLst>
              <a:ext uri="{FF2B5EF4-FFF2-40B4-BE49-F238E27FC236}">
                <a16:creationId xmlns:a16="http://schemas.microsoft.com/office/drawing/2014/main" id="{157629AC-29DA-02EB-7DC9-528DFF8F23C2}"/>
              </a:ext>
            </a:extLst>
          </p:cNvPr>
          <p:cNvPicPr>
            <a:picLocks noChangeAspect="1"/>
          </p:cNvPicPr>
          <p:nvPr/>
        </p:nvPicPr>
        <p:blipFill>
          <a:blip r:embed="rId3"/>
          <a:stretch>
            <a:fillRect/>
          </a:stretch>
        </p:blipFill>
        <p:spPr>
          <a:xfrm>
            <a:off x="0" y="1453832"/>
            <a:ext cx="6031557" cy="4396267"/>
          </a:xfrm>
          <a:prstGeom prst="rect">
            <a:avLst/>
          </a:prstGeom>
        </p:spPr>
      </p:pic>
      <p:sp>
        <p:nvSpPr>
          <p:cNvPr id="8" name="BlokTextu 7">
            <a:extLst>
              <a:ext uri="{FF2B5EF4-FFF2-40B4-BE49-F238E27FC236}">
                <a16:creationId xmlns:a16="http://schemas.microsoft.com/office/drawing/2014/main" id="{3A83A7E1-DCF2-BD47-27EB-9DF174FD174D}"/>
              </a:ext>
            </a:extLst>
          </p:cNvPr>
          <p:cNvSpPr txBox="1"/>
          <p:nvPr/>
        </p:nvSpPr>
        <p:spPr>
          <a:xfrm>
            <a:off x="677334" y="6121644"/>
            <a:ext cx="10277365" cy="646331"/>
          </a:xfrm>
          <a:prstGeom prst="rect">
            <a:avLst/>
          </a:prstGeom>
          <a:noFill/>
        </p:spPr>
        <p:txBody>
          <a:bodyPr wrap="none" rtlCol="0">
            <a:spAutoFit/>
          </a:bodyPr>
          <a:lstStyle/>
          <a:p>
            <a:r>
              <a:rPr lang="en-US" dirty="0"/>
              <a:t>Taken from: LADDAD, </a:t>
            </a:r>
            <a:r>
              <a:rPr lang="en-US" dirty="0" err="1"/>
              <a:t>Ramnivas</a:t>
            </a:r>
            <a:r>
              <a:rPr lang="en-US" dirty="0"/>
              <a:t>, 2003. AspectJ in action: practical aspect-oriented programming.</a:t>
            </a:r>
          </a:p>
          <a:p>
            <a:r>
              <a:rPr lang="en-US" dirty="0"/>
              <a:t> Greenwich, CT: Manning. ISBN 978-1-930110-93-9</a:t>
            </a:r>
            <a:endParaRPr lang="sk-SK" dirty="0"/>
          </a:p>
        </p:txBody>
      </p:sp>
      <p:sp>
        <p:nvSpPr>
          <p:cNvPr id="2" name="Nadpis 1">
            <a:extLst>
              <a:ext uri="{FF2B5EF4-FFF2-40B4-BE49-F238E27FC236}">
                <a16:creationId xmlns:a16="http://schemas.microsoft.com/office/drawing/2014/main" id="{A8A5C4F5-02EF-340B-C053-0FD18DBB384E}"/>
              </a:ext>
            </a:extLst>
          </p:cNvPr>
          <p:cNvSpPr>
            <a:spLocks noGrp="1"/>
          </p:cNvSpPr>
          <p:nvPr>
            <p:ph type="title"/>
          </p:nvPr>
        </p:nvSpPr>
        <p:spPr>
          <a:xfrm>
            <a:off x="235476" y="172699"/>
            <a:ext cx="8596668" cy="1320800"/>
          </a:xfrm>
        </p:spPr>
        <p:txBody>
          <a:bodyPr>
            <a:noAutofit/>
          </a:bodyPr>
          <a:lstStyle/>
          <a:p>
            <a:r>
              <a:rPr lang="en-US" sz="5400" b="1" dirty="0"/>
              <a:t>Implementation of logging 								concern</a:t>
            </a:r>
            <a:endParaRPr lang="sk-SK" sz="5400" b="1" dirty="0"/>
          </a:p>
        </p:txBody>
      </p:sp>
    </p:spTree>
    <p:extLst>
      <p:ext uri="{BB962C8B-B14F-4D97-AF65-F5344CB8AC3E}">
        <p14:creationId xmlns:p14="http://schemas.microsoft.com/office/powerpoint/2010/main" val="1367197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58BCE1-D5C5-3AC7-7B8E-FC1EBE4DAC6A}"/>
              </a:ext>
            </a:extLst>
          </p:cNvPr>
          <p:cNvSpPr>
            <a:spLocks noGrp="1"/>
          </p:cNvSpPr>
          <p:nvPr>
            <p:ph type="title"/>
          </p:nvPr>
        </p:nvSpPr>
        <p:spPr>
          <a:xfrm>
            <a:off x="468679" y="253659"/>
            <a:ext cx="8596668" cy="1320800"/>
          </a:xfrm>
        </p:spPr>
        <p:txBody>
          <a:bodyPr>
            <a:noAutofit/>
          </a:bodyPr>
          <a:lstStyle/>
          <a:p>
            <a:r>
              <a:rPr lang="sk-SK" sz="5400" b="1" dirty="0" err="1"/>
              <a:t>Pointcuts</a:t>
            </a:r>
            <a:r>
              <a:rPr lang="sk-SK" sz="5400" b="1" dirty="0"/>
              <a:t> – </a:t>
            </a:r>
            <a:r>
              <a:rPr lang="sk-SK" sz="5400" b="1" dirty="0" err="1"/>
              <a:t>different</a:t>
            </a:r>
            <a:r>
              <a:rPr lang="sk-SK" sz="5400" b="1" dirty="0"/>
              <a:t> </a:t>
            </a:r>
            <a:r>
              <a:rPr lang="sk-SK" sz="5400" b="1" dirty="0" err="1"/>
              <a:t>kinds</a:t>
            </a:r>
            <a:endParaRPr lang="sk-SK" sz="5400" b="1" dirty="0"/>
          </a:p>
        </p:txBody>
      </p:sp>
      <p:sp>
        <p:nvSpPr>
          <p:cNvPr id="3" name="Zástupný objekt pre obsah 2">
            <a:extLst>
              <a:ext uri="{FF2B5EF4-FFF2-40B4-BE49-F238E27FC236}">
                <a16:creationId xmlns:a16="http://schemas.microsoft.com/office/drawing/2014/main" id="{22BACB80-7783-98E9-6CA7-81296084F564}"/>
              </a:ext>
            </a:extLst>
          </p:cNvPr>
          <p:cNvSpPr>
            <a:spLocks noGrp="1"/>
          </p:cNvSpPr>
          <p:nvPr>
            <p:ph idx="1"/>
          </p:nvPr>
        </p:nvSpPr>
        <p:spPr>
          <a:xfrm>
            <a:off x="758254" y="1574459"/>
            <a:ext cx="8596668" cy="5761528"/>
          </a:xfrm>
        </p:spPr>
        <p:txBody>
          <a:bodyPr>
            <a:normAutofit/>
          </a:bodyPr>
          <a:lstStyle/>
          <a:p>
            <a:r>
              <a:rPr lang="en-US" dirty="0"/>
              <a:t>Annotation based pointcuts</a:t>
            </a:r>
          </a:p>
          <a:p>
            <a:r>
              <a:rPr lang="sk-SK" dirty="0" err="1"/>
              <a:t>Method</a:t>
            </a:r>
            <a:r>
              <a:rPr lang="en-US" dirty="0"/>
              <a:t>/constructor</a:t>
            </a:r>
            <a:r>
              <a:rPr lang="sk-SK" dirty="0"/>
              <a:t> </a:t>
            </a:r>
            <a:r>
              <a:rPr lang="sk-SK" dirty="0" err="1"/>
              <a:t>call</a:t>
            </a:r>
            <a:endParaRPr lang="sk-SK" dirty="0"/>
          </a:p>
          <a:p>
            <a:r>
              <a:rPr lang="sk-SK" dirty="0" err="1"/>
              <a:t>Method</a:t>
            </a:r>
            <a:r>
              <a:rPr lang="sk-SK" dirty="0"/>
              <a:t>/</a:t>
            </a:r>
            <a:r>
              <a:rPr lang="en-US" dirty="0"/>
              <a:t>constructor</a:t>
            </a:r>
            <a:r>
              <a:rPr lang="sk-SK" dirty="0"/>
              <a:t> </a:t>
            </a:r>
            <a:r>
              <a:rPr lang="sk-SK" dirty="0" err="1"/>
              <a:t>execution</a:t>
            </a:r>
            <a:endParaRPr lang="en-US" dirty="0"/>
          </a:p>
          <a:p>
            <a:r>
              <a:rPr lang="en-US" dirty="0"/>
              <a:t>Execution object pointcuts</a:t>
            </a:r>
          </a:p>
          <a:p>
            <a:r>
              <a:rPr lang="en-US" dirty="0"/>
              <a:t>Control flow based pointcuts</a:t>
            </a:r>
          </a:p>
          <a:p>
            <a:r>
              <a:rPr lang="en-US" dirty="0"/>
              <a:t>Argument pointcuts</a:t>
            </a:r>
          </a:p>
          <a:p>
            <a:r>
              <a:rPr lang="en-US" dirty="0"/>
              <a:t>Initialization</a:t>
            </a:r>
          </a:p>
          <a:p>
            <a:r>
              <a:rPr lang="en-US" dirty="0"/>
              <a:t>Field Access</a:t>
            </a:r>
          </a:p>
          <a:p>
            <a:r>
              <a:rPr lang="en-US" dirty="0"/>
              <a:t>Exception Handling</a:t>
            </a:r>
          </a:p>
          <a:p>
            <a:r>
              <a:rPr lang="en-US" dirty="0"/>
              <a:t>Advice execution</a:t>
            </a:r>
          </a:p>
          <a:p>
            <a:r>
              <a:rPr lang="en-US" dirty="0"/>
              <a:t>Conditional pointcut</a:t>
            </a:r>
          </a:p>
          <a:p>
            <a:r>
              <a:rPr lang="en-US" dirty="0"/>
              <a:t>Pointcut based on Lexical structure</a:t>
            </a:r>
            <a:endParaRPr lang="sk-SK" dirty="0"/>
          </a:p>
          <a:p>
            <a:endParaRPr lang="sk-SK" dirty="0"/>
          </a:p>
        </p:txBody>
      </p:sp>
    </p:spTree>
    <p:extLst>
      <p:ext uri="{BB962C8B-B14F-4D97-AF65-F5344CB8AC3E}">
        <p14:creationId xmlns:p14="http://schemas.microsoft.com/office/powerpoint/2010/main" val="60389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C308F4-85E8-90CC-ED00-E72BF90EC0B5}"/>
              </a:ext>
            </a:extLst>
          </p:cNvPr>
          <p:cNvSpPr>
            <a:spLocks noGrp="1"/>
          </p:cNvSpPr>
          <p:nvPr>
            <p:ph type="title"/>
          </p:nvPr>
        </p:nvSpPr>
        <p:spPr>
          <a:xfrm>
            <a:off x="260024" y="265933"/>
            <a:ext cx="9338108" cy="1320800"/>
          </a:xfrm>
        </p:spPr>
        <p:txBody>
          <a:bodyPr>
            <a:noAutofit/>
          </a:bodyPr>
          <a:lstStyle/>
          <a:p>
            <a:r>
              <a:rPr lang="en-US" sz="5400" b="1" dirty="0"/>
              <a:t>Example: Annotation based join points</a:t>
            </a:r>
            <a:endParaRPr lang="sk-SK" sz="5400" b="1" dirty="0"/>
          </a:p>
        </p:txBody>
      </p:sp>
      <p:pic>
        <p:nvPicPr>
          <p:cNvPr id="5" name="Obrázok 4">
            <a:extLst>
              <a:ext uri="{FF2B5EF4-FFF2-40B4-BE49-F238E27FC236}">
                <a16:creationId xmlns:a16="http://schemas.microsoft.com/office/drawing/2014/main" id="{EC07BAA0-6333-7622-ACFA-5721EB582091}"/>
              </a:ext>
            </a:extLst>
          </p:cNvPr>
          <p:cNvPicPr>
            <a:picLocks noChangeAspect="1"/>
          </p:cNvPicPr>
          <p:nvPr/>
        </p:nvPicPr>
        <p:blipFill>
          <a:blip r:embed="rId2"/>
          <a:stretch>
            <a:fillRect/>
          </a:stretch>
        </p:blipFill>
        <p:spPr>
          <a:xfrm>
            <a:off x="5728339" y="1399216"/>
            <a:ext cx="6463661" cy="5285555"/>
          </a:xfrm>
          <a:prstGeom prst="rect">
            <a:avLst/>
          </a:prstGeom>
        </p:spPr>
      </p:pic>
      <p:pic>
        <p:nvPicPr>
          <p:cNvPr id="7" name="Obrázok 6">
            <a:extLst>
              <a:ext uri="{FF2B5EF4-FFF2-40B4-BE49-F238E27FC236}">
                <a16:creationId xmlns:a16="http://schemas.microsoft.com/office/drawing/2014/main" id="{9B4F5FF6-4525-333E-A7CB-10C6FBE676DF}"/>
              </a:ext>
            </a:extLst>
          </p:cNvPr>
          <p:cNvPicPr>
            <a:picLocks noChangeAspect="1"/>
          </p:cNvPicPr>
          <p:nvPr/>
        </p:nvPicPr>
        <p:blipFill>
          <a:blip r:embed="rId3"/>
          <a:srcRect r="2502"/>
          <a:stretch/>
        </p:blipFill>
        <p:spPr>
          <a:xfrm>
            <a:off x="0" y="2198549"/>
            <a:ext cx="5860752" cy="2276793"/>
          </a:xfrm>
          <a:prstGeom prst="rect">
            <a:avLst/>
          </a:prstGeom>
        </p:spPr>
      </p:pic>
      <p:sp>
        <p:nvSpPr>
          <p:cNvPr id="8" name="Šípka: zakrivená doprava 7">
            <a:extLst>
              <a:ext uri="{FF2B5EF4-FFF2-40B4-BE49-F238E27FC236}">
                <a16:creationId xmlns:a16="http://schemas.microsoft.com/office/drawing/2014/main" id="{94A32F1A-6155-6677-BE70-02837A95952F}"/>
              </a:ext>
            </a:extLst>
          </p:cNvPr>
          <p:cNvSpPr/>
          <p:nvPr/>
        </p:nvSpPr>
        <p:spPr>
          <a:xfrm rot="18626542">
            <a:off x="4165590" y="3489513"/>
            <a:ext cx="832427" cy="265145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9" name="BlokTextu 8">
            <a:extLst>
              <a:ext uri="{FF2B5EF4-FFF2-40B4-BE49-F238E27FC236}">
                <a16:creationId xmlns:a16="http://schemas.microsoft.com/office/drawing/2014/main" id="{DC02AF42-EF35-4EF4-7FC4-9CA8082CA2EC}"/>
              </a:ext>
            </a:extLst>
          </p:cNvPr>
          <p:cNvSpPr txBox="1"/>
          <p:nvPr/>
        </p:nvSpPr>
        <p:spPr>
          <a:xfrm>
            <a:off x="677334" y="5362744"/>
            <a:ext cx="4557658" cy="830997"/>
          </a:xfrm>
          <a:prstGeom prst="rect">
            <a:avLst/>
          </a:prstGeom>
          <a:noFill/>
        </p:spPr>
        <p:txBody>
          <a:bodyPr wrap="none" rtlCol="0">
            <a:spAutoFit/>
          </a:bodyPr>
          <a:lstStyle/>
          <a:p>
            <a:r>
              <a:rPr lang="en-US" sz="2400" dirty="0"/>
              <a:t>Automated pointcut extraction </a:t>
            </a:r>
          </a:p>
          <a:p>
            <a:r>
              <a:rPr lang="en-US" sz="2400" dirty="0"/>
              <a:t>with semantic information</a:t>
            </a:r>
            <a:endParaRPr lang="sk-SK" sz="2400" dirty="0"/>
          </a:p>
        </p:txBody>
      </p:sp>
    </p:spTree>
    <p:extLst>
      <p:ext uri="{BB962C8B-B14F-4D97-AF65-F5344CB8AC3E}">
        <p14:creationId xmlns:p14="http://schemas.microsoft.com/office/powerpoint/2010/main" val="816803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0DBF68-F814-95E2-C8CB-E3CD6F914318}"/>
              </a:ext>
            </a:extLst>
          </p:cNvPr>
          <p:cNvSpPr>
            <a:spLocks noGrp="1"/>
          </p:cNvSpPr>
          <p:nvPr>
            <p:ph type="title"/>
          </p:nvPr>
        </p:nvSpPr>
        <p:spPr>
          <a:xfrm>
            <a:off x="450268" y="364123"/>
            <a:ext cx="8596668" cy="1320800"/>
          </a:xfrm>
        </p:spPr>
        <p:txBody>
          <a:bodyPr>
            <a:normAutofit/>
          </a:bodyPr>
          <a:lstStyle/>
          <a:p>
            <a:r>
              <a:rPr lang="sk-SK" sz="6000" b="1" dirty="0" err="1"/>
              <a:t>What</a:t>
            </a:r>
            <a:r>
              <a:rPr lang="sk-SK" sz="6000" b="1" dirty="0"/>
              <a:t> </a:t>
            </a:r>
            <a:r>
              <a:rPr lang="sk-SK" sz="6000" b="1" dirty="0" err="1"/>
              <a:t>it</a:t>
            </a:r>
            <a:r>
              <a:rPr lang="sk-SK" sz="6000" b="1" dirty="0"/>
              <a:t> </a:t>
            </a:r>
            <a:r>
              <a:rPr lang="sk-SK" sz="6000" b="1" dirty="0" err="1"/>
              <a:t>will</a:t>
            </a:r>
            <a:r>
              <a:rPr lang="sk-SK" sz="6000" b="1" dirty="0"/>
              <a:t> </a:t>
            </a:r>
            <a:r>
              <a:rPr lang="sk-SK" sz="6000" b="1" dirty="0" err="1"/>
              <a:t>about</a:t>
            </a:r>
            <a:r>
              <a:rPr lang="sk-SK" sz="6000" b="1" dirty="0"/>
              <a:t>?</a:t>
            </a:r>
          </a:p>
        </p:txBody>
      </p:sp>
      <p:sp>
        <p:nvSpPr>
          <p:cNvPr id="3" name="Zástupný objekt pre obsah 2">
            <a:extLst>
              <a:ext uri="{FF2B5EF4-FFF2-40B4-BE49-F238E27FC236}">
                <a16:creationId xmlns:a16="http://schemas.microsoft.com/office/drawing/2014/main" id="{24FDC864-EC29-200B-D696-6C37F46866D0}"/>
              </a:ext>
            </a:extLst>
          </p:cNvPr>
          <p:cNvSpPr>
            <a:spLocks noGrp="1"/>
          </p:cNvSpPr>
          <p:nvPr>
            <p:ph idx="1"/>
          </p:nvPr>
        </p:nvSpPr>
        <p:spPr>
          <a:xfrm>
            <a:off x="1045548" y="1614404"/>
            <a:ext cx="10583902" cy="4670818"/>
          </a:xfrm>
        </p:spPr>
        <p:txBody>
          <a:bodyPr>
            <a:normAutofit/>
          </a:bodyPr>
          <a:lstStyle/>
          <a:p>
            <a:r>
              <a:rPr lang="sk-SK" dirty="0" err="1"/>
              <a:t>Aspect-oriented</a:t>
            </a:r>
            <a:r>
              <a:rPr lang="sk-SK" dirty="0"/>
              <a:t> </a:t>
            </a:r>
            <a:r>
              <a:rPr lang="sk-SK" dirty="0" err="1"/>
              <a:t>programming</a:t>
            </a:r>
            <a:endParaRPr lang="en-US" dirty="0"/>
          </a:p>
          <a:p>
            <a:pPr lvl="1"/>
            <a:r>
              <a:rPr lang="en-US" dirty="0"/>
              <a:t>Its features in various languages (Java, JavaScript/TypeScript, C, C++, Python, DSL (domain-specific languages), …)</a:t>
            </a:r>
          </a:p>
          <a:p>
            <a:pPr lvl="1"/>
            <a:r>
              <a:rPr lang="en-US" dirty="0"/>
              <a:t>Implications to use-cases</a:t>
            </a:r>
          </a:p>
          <a:p>
            <a:pPr lvl="1"/>
            <a:r>
              <a:rPr lang="en-US" dirty="0"/>
              <a:t>Its use across the whole development cycle (analysis, design, implementation, testing, maintenance)</a:t>
            </a:r>
          </a:p>
          <a:p>
            <a:pPr lvl="1"/>
            <a:r>
              <a:rPr lang="en-US" dirty="0"/>
              <a:t>Benefits and drawbacks of aspect-oriented programming</a:t>
            </a:r>
          </a:p>
          <a:p>
            <a:pPr lvl="1"/>
            <a:r>
              <a:rPr lang="sk-SK" dirty="0" err="1"/>
              <a:t>Its</a:t>
            </a:r>
            <a:r>
              <a:rPr lang="sk-SK" dirty="0"/>
              <a:t> </a:t>
            </a:r>
            <a:r>
              <a:rPr lang="sk-SK" dirty="0" err="1"/>
              <a:t>use</a:t>
            </a:r>
            <a:r>
              <a:rPr lang="sk-SK" dirty="0"/>
              <a:t> in </a:t>
            </a:r>
            <a:r>
              <a:rPr lang="sk-SK" dirty="0" err="1"/>
              <a:t>advanced</a:t>
            </a:r>
            <a:r>
              <a:rPr lang="sk-SK" dirty="0"/>
              <a:t> </a:t>
            </a:r>
            <a:r>
              <a:rPr lang="sk-SK" dirty="0" err="1"/>
              <a:t>modularization</a:t>
            </a:r>
            <a:r>
              <a:rPr lang="sk-SK" dirty="0"/>
              <a:t> + </a:t>
            </a:r>
            <a:r>
              <a:rPr lang="sk-SK" dirty="0" err="1"/>
              <a:t>cases</a:t>
            </a:r>
            <a:endParaRPr lang="sk-SK" dirty="0"/>
          </a:p>
          <a:p>
            <a:pPr lvl="1"/>
            <a:r>
              <a:rPr lang="sk-SK" dirty="0" err="1"/>
              <a:t>Its</a:t>
            </a:r>
            <a:r>
              <a:rPr lang="sk-SK" dirty="0"/>
              <a:t> </a:t>
            </a:r>
            <a:r>
              <a:rPr lang="sk-SK" dirty="0" err="1"/>
              <a:t>use</a:t>
            </a:r>
            <a:r>
              <a:rPr lang="sk-SK" dirty="0"/>
              <a:t> in software </a:t>
            </a:r>
            <a:r>
              <a:rPr lang="sk-SK" dirty="0" err="1"/>
              <a:t>product</a:t>
            </a:r>
            <a:r>
              <a:rPr lang="sk-SK" dirty="0"/>
              <a:t> </a:t>
            </a:r>
            <a:r>
              <a:rPr lang="sk-SK" dirty="0" err="1"/>
              <a:t>lines</a:t>
            </a:r>
            <a:r>
              <a:rPr lang="sk-SK" dirty="0"/>
              <a:t> as </a:t>
            </a:r>
            <a:r>
              <a:rPr lang="sk-SK" dirty="0" err="1"/>
              <a:t>complex</a:t>
            </a:r>
            <a:r>
              <a:rPr lang="sk-SK" dirty="0"/>
              <a:t> </a:t>
            </a:r>
            <a:r>
              <a:rPr lang="sk-SK" dirty="0" err="1"/>
              <a:t>systems</a:t>
            </a:r>
            <a:endParaRPr lang="sk-SK" dirty="0"/>
          </a:p>
          <a:p>
            <a:r>
              <a:rPr lang="sk-SK" dirty="0"/>
              <a:t>A</a:t>
            </a:r>
            <a:r>
              <a:rPr lang="en-US" dirty="0" err="1"/>
              <a:t>dvanced</a:t>
            </a:r>
            <a:r>
              <a:rPr lang="sk-SK" dirty="0"/>
              <a:t> </a:t>
            </a:r>
            <a:r>
              <a:rPr lang="sk-SK" dirty="0" err="1"/>
              <a:t>modularization</a:t>
            </a:r>
            <a:endParaRPr lang="sk-SK" dirty="0"/>
          </a:p>
          <a:p>
            <a:r>
              <a:rPr lang="sk-SK" dirty="0"/>
              <a:t>Software </a:t>
            </a:r>
            <a:r>
              <a:rPr lang="sk-SK" dirty="0" err="1"/>
              <a:t>product</a:t>
            </a:r>
            <a:r>
              <a:rPr lang="sk-SK" dirty="0"/>
              <a:t> </a:t>
            </a:r>
            <a:r>
              <a:rPr lang="sk-SK" dirty="0" err="1"/>
              <a:t>lines</a:t>
            </a:r>
            <a:r>
              <a:rPr lang="sk-SK" dirty="0"/>
              <a:t> as </a:t>
            </a:r>
            <a:r>
              <a:rPr lang="sk-SK" dirty="0" err="1"/>
              <a:t>complex</a:t>
            </a:r>
            <a:r>
              <a:rPr lang="sk-SK" dirty="0"/>
              <a:t> </a:t>
            </a:r>
            <a:r>
              <a:rPr lang="sk-SK" dirty="0" err="1"/>
              <a:t>systems</a:t>
            </a:r>
            <a:endParaRPr lang="sk-SK" dirty="0"/>
          </a:p>
          <a:p>
            <a:r>
              <a:rPr lang="sk-SK" dirty="0"/>
              <a:t>Variability </a:t>
            </a:r>
            <a:r>
              <a:rPr lang="sk-SK" dirty="0" err="1"/>
              <a:t>handling</a:t>
            </a:r>
            <a:r>
              <a:rPr lang="sk-SK" dirty="0"/>
              <a:t> </a:t>
            </a:r>
            <a:r>
              <a:rPr lang="en-US" dirty="0"/>
              <a:t>(in annotation based software product lines)</a:t>
            </a:r>
          </a:p>
          <a:p>
            <a:pPr lvl="1"/>
            <a:r>
              <a:rPr lang="en-US" dirty="0"/>
              <a:t>How to evolve variable features independently using aspects</a:t>
            </a:r>
            <a:endParaRPr lang="sk-SK" dirty="0"/>
          </a:p>
          <a:p>
            <a:pPr lvl="1"/>
            <a:endParaRPr lang="sk-SK" dirty="0"/>
          </a:p>
        </p:txBody>
      </p:sp>
    </p:spTree>
    <p:extLst>
      <p:ext uri="{BB962C8B-B14F-4D97-AF65-F5344CB8AC3E}">
        <p14:creationId xmlns:p14="http://schemas.microsoft.com/office/powerpoint/2010/main" val="4022195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337AD5-50F3-CB1F-FC81-28A79CF4335E}"/>
              </a:ext>
            </a:extLst>
          </p:cNvPr>
          <p:cNvSpPr>
            <a:spLocks noGrp="1"/>
          </p:cNvSpPr>
          <p:nvPr>
            <p:ph type="title"/>
          </p:nvPr>
        </p:nvSpPr>
        <p:spPr>
          <a:xfrm>
            <a:off x="174108" y="0"/>
            <a:ext cx="6680824" cy="1320800"/>
          </a:xfrm>
        </p:spPr>
        <p:txBody>
          <a:bodyPr>
            <a:noAutofit/>
          </a:bodyPr>
          <a:lstStyle/>
          <a:p>
            <a:r>
              <a:rPr lang="sk-SK" sz="5400" b="1" dirty="0" err="1"/>
              <a:t>Application</a:t>
            </a:r>
            <a:r>
              <a:rPr lang="sk-SK" sz="5400" b="1" dirty="0"/>
              <a:t>: Software </a:t>
            </a:r>
            <a:r>
              <a:rPr lang="sk-SK" sz="5400" b="1" dirty="0" err="1"/>
              <a:t>product</a:t>
            </a:r>
            <a:r>
              <a:rPr lang="sk-SK" sz="5400" b="1" dirty="0"/>
              <a:t> </a:t>
            </a:r>
            <a:r>
              <a:rPr lang="sk-SK" sz="5400" b="1" dirty="0" err="1"/>
              <a:t>line</a:t>
            </a:r>
            <a:r>
              <a:rPr lang="sk-SK" sz="5400" b="1" dirty="0"/>
              <a:t> </a:t>
            </a:r>
            <a:r>
              <a:rPr lang="sk-SK" sz="5400" b="1" dirty="0" err="1"/>
              <a:t>for</a:t>
            </a:r>
            <a:r>
              <a:rPr lang="sk-SK" sz="5400" b="1" dirty="0"/>
              <a:t> </a:t>
            </a:r>
            <a:r>
              <a:rPr lang="sk-SK" sz="5400" b="1" dirty="0" err="1"/>
              <a:t>fractals</a:t>
            </a:r>
            <a:endParaRPr lang="sk-SK" sz="5400" b="1" dirty="0"/>
          </a:p>
        </p:txBody>
      </p:sp>
      <p:pic>
        <p:nvPicPr>
          <p:cNvPr id="5" name="Obrázok 4">
            <a:extLst>
              <a:ext uri="{FF2B5EF4-FFF2-40B4-BE49-F238E27FC236}">
                <a16:creationId xmlns:a16="http://schemas.microsoft.com/office/drawing/2014/main" id="{783BC999-3B28-8F31-E73D-36DBDFCD391D}"/>
              </a:ext>
            </a:extLst>
          </p:cNvPr>
          <p:cNvPicPr>
            <a:picLocks noChangeAspect="1"/>
          </p:cNvPicPr>
          <p:nvPr/>
        </p:nvPicPr>
        <p:blipFill>
          <a:blip r:embed="rId2"/>
          <a:stretch>
            <a:fillRect/>
          </a:stretch>
        </p:blipFill>
        <p:spPr>
          <a:xfrm>
            <a:off x="145069" y="2799386"/>
            <a:ext cx="3659332" cy="3737606"/>
          </a:xfrm>
          <a:prstGeom prst="rect">
            <a:avLst/>
          </a:prstGeom>
        </p:spPr>
      </p:pic>
      <p:pic>
        <p:nvPicPr>
          <p:cNvPr id="6" name="Obrázok 5">
            <a:extLst>
              <a:ext uri="{FF2B5EF4-FFF2-40B4-BE49-F238E27FC236}">
                <a16:creationId xmlns:a16="http://schemas.microsoft.com/office/drawing/2014/main" id="{D16FF7A5-FE8E-5D25-D4F2-08A7855FA9DE}"/>
              </a:ext>
            </a:extLst>
          </p:cNvPr>
          <p:cNvPicPr>
            <a:picLocks noChangeAspect="1"/>
          </p:cNvPicPr>
          <p:nvPr/>
        </p:nvPicPr>
        <p:blipFill>
          <a:blip r:embed="rId3"/>
          <a:stretch>
            <a:fillRect/>
          </a:stretch>
        </p:blipFill>
        <p:spPr>
          <a:xfrm>
            <a:off x="7224117" y="0"/>
            <a:ext cx="4967883" cy="4864386"/>
          </a:xfrm>
          <a:prstGeom prst="rect">
            <a:avLst/>
          </a:prstGeom>
        </p:spPr>
      </p:pic>
      <p:pic>
        <p:nvPicPr>
          <p:cNvPr id="4" name="Obrázok 3">
            <a:extLst>
              <a:ext uri="{FF2B5EF4-FFF2-40B4-BE49-F238E27FC236}">
                <a16:creationId xmlns:a16="http://schemas.microsoft.com/office/drawing/2014/main" id="{8AF87190-A38D-2D87-A63E-6D22101C7EC8}"/>
              </a:ext>
            </a:extLst>
          </p:cNvPr>
          <p:cNvPicPr>
            <a:picLocks noChangeAspect="1"/>
          </p:cNvPicPr>
          <p:nvPr/>
        </p:nvPicPr>
        <p:blipFill>
          <a:blip r:embed="rId4"/>
          <a:stretch>
            <a:fillRect/>
          </a:stretch>
        </p:blipFill>
        <p:spPr>
          <a:xfrm>
            <a:off x="3988993" y="3114730"/>
            <a:ext cx="4042281" cy="4010659"/>
          </a:xfrm>
          <a:prstGeom prst="rect">
            <a:avLst/>
          </a:prstGeom>
        </p:spPr>
      </p:pic>
    </p:spTree>
    <p:extLst>
      <p:ext uri="{BB962C8B-B14F-4D97-AF65-F5344CB8AC3E}">
        <p14:creationId xmlns:p14="http://schemas.microsoft.com/office/powerpoint/2010/main" val="625027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45EFD1-CCD7-30ED-3D36-9C569F999CC0}"/>
              </a:ext>
            </a:extLst>
          </p:cNvPr>
          <p:cNvSpPr>
            <a:spLocks noGrp="1"/>
          </p:cNvSpPr>
          <p:nvPr>
            <p:ph type="title"/>
          </p:nvPr>
        </p:nvSpPr>
        <p:spPr/>
        <p:txBody>
          <a:bodyPr/>
          <a:lstStyle/>
          <a:p>
            <a:endParaRPr lang="sk-SK"/>
          </a:p>
        </p:txBody>
      </p:sp>
      <p:pic>
        <p:nvPicPr>
          <p:cNvPr id="5" name="Zástupný objekt pre obsah 4">
            <a:extLst>
              <a:ext uri="{FF2B5EF4-FFF2-40B4-BE49-F238E27FC236}">
                <a16:creationId xmlns:a16="http://schemas.microsoft.com/office/drawing/2014/main" id="{2ADD7D9B-2277-0C59-C2EB-375FEACB6C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709" y="-2697"/>
            <a:ext cx="9751554" cy="6908123"/>
          </a:xfrm>
        </p:spPr>
      </p:pic>
    </p:spTree>
    <p:extLst>
      <p:ext uri="{BB962C8B-B14F-4D97-AF65-F5344CB8AC3E}">
        <p14:creationId xmlns:p14="http://schemas.microsoft.com/office/powerpoint/2010/main" val="3522270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6E41F7-4EA4-00CE-85B5-BDA8F418A698}"/>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8BA694AF-6568-986F-E65D-702B58C5865A}"/>
              </a:ext>
            </a:extLst>
          </p:cNvPr>
          <p:cNvSpPr>
            <a:spLocks noGrp="1"/>
          </p:cNvSpPr>
          <p:nvPr>
            <p:ph idx="1"/>
          </p:nvPr>
        </p:nvSpPr>
        <p:spPr/>
        <p:txBody>
          <a:bodyPr/>
          <a:lstStyle/>
          <a:p>
            <a:endParaRPr lang="sk-SK"/>
          </a:p>
        </p:txBody>
      </p:sp>
      <p:pic>
        <p:nvPicPr>
          <p:cNvPr id="9" name="Obrázok 8">
            <a:extLst>
              <a:ext uri="{FF2B5EF4-FFF2-40B4-BE49-F238E27FC236}">
                <a16:creationId xmlns:a16="http://schemas.microsoft.com/office/drawing/2014/main" id="{7883574E-E736-151D-FC97-BEAE72F5E7A7}"/>
              </a:ext>
            </a:extLst>
          </p:cNvPr>
          <p:cNvPicPr>
            <a:picLocks noChangeAspect="1"/>
          </p:cNvPicPr>
          <p:nvPr/>
        </p:nvPicPr>
        <p:blipFill>
          <a:blip r:embed="rId2"/>
          <a:stretch>
            <a:fillRect/>
          </a:stretch>
        </p:blipFill>
        <p:spPr>
          <a:xfrm>
            <a:off x="573007" y="0"/>
            <a:ext cx="9426700" cy="6858000"/>
          </a:xfrm>
          <a:prstGeom prst="rect">
            <a:avLst/>
          </a:prstGeom>
        </p:spPr>
      </p:pic>
    </p:spTree>
    <p:extLst>
      <p:ext uri="{BB962C8B-B14F-4D97-AF65-F5344CB8AC3E}">
        <p14:creationId xmlns:p14="http://schemas.microsoft.com/office/powerpoint/2010/main" val="2280909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6BF048-CC4A-A49C-974D-B2A2110D1187}"/>
              </a:ext>
            </a:extLst>
          </p:cNvPr>
          <p:cNvSpPr>
            <a:spLocks noGrp="1"/>
          </p:cNvSpPr>
          <p:nvPr>
            <p:ph type="title"/>
          </p:nvPr>
        </p:nvSpPr>
        <p:spPr>
          <a:xfrm>
            <a:off x="290707" y="149167"/>
            <a:ext cx="10510259" cy="1320800"/>
          </a:xfrm>
        </p:spPr>
        <p:txBody>
          <a:bodyPr>
            <a:noAutofit/>
          </a:bodyPr>
          <a:lstStyle/>
          <a:p>
            <a:r>
              <a:rPr lang="sk-SK" sz="5400" b="1" dirty="0" err="1"/>
              <a:t>Dynamically</a:t>
            </a:r>
            <a:r>
              <a:rPr lang="sk-SK" sz="5400" b="1" dirty="0"/>
              <a:t> </a:t>
            </a:r>
            <a:r>
              <a:rPr lang="sk-SK" sz="5400" b="1" dirty="0" err="1"/>
              <a:t>extending</a:t>
            </a:r>
            <a:r>
              <a:rPr lang="sk-SK" sz="5400" b="1" dirty="0"/>
              <a:t> </a:t>
            </a:r>
            <a:r>
              <a:rPr lang="en-US" sz="5400" b="1" dirty="0"/>
              <a:t>class</a:t>
            </a:r>
            <a:endParaRPr lang="sk-SK" sz="5400" b="1" dirty="0"/>
          </a:p>
        </p:txBody>
      </p:sp>
      <p:sp>
        <p:nvSpPr>
          <p:cNvPr id="3" name="Zástupný objekt pre obsah 2">
            <a:extLst>
              <a:ext uri="{FF2B5EF4-FFF2-40B4-BE49-F238E27FC236}">
                <a16:creationId xmlns:a16="http://schemas.microsoft.com/office/drawing/2014/main" id="{BEAE425B-5AE1-5C72-DE50-F93F92EF44AD}"/>
              </a:ext>
            </a:extLst>
          </p:cNvPr>
          <p:cNvSpPr>
            <a:spLocks noGrp="1"/>
          </p:cNvSpPr>
          <p:nvPr>
            <p:ph idx="1"/>
          </p:nvPr>
        </p:nvSpPr>
        <p:spPr>
          <a:xfrm>
            <a:off x="428874" y="1674875"/>
            <a:ext cx="3471219" cy="3221483"/>
          </a:xfrm>
        </p:spPr>
        <p:txBody>
          <a:bodyPr/>
          <a:lstStyle/>
          <a:p>
            <a:r>
              <a:rPr lang="sk-SK" dirty="0" err="1"/>
              <a:t>class</a:t>
            </a:r>
            <a:r>
              <a:rPr lang="sk-SK" dirty="0"/>
              <a:t> </a:t>
            </a:r>
            <a:r>
              <a:rPr lang="sk-SK" dirty="0" err="1">
                <a:solidFill>
                  <a:srgbClr val="00B0F0"/>
                </a:solidFill>
              </a:rPr>
              <a:t>VerticePair</a:t>
            </a:r>
            <a:r>
              <a:rPr lang="sk-SK" dirty="0"/>
              <a:t> {		</a:t>
            </a:r>
          </a:p>
          <a:p>
            <a:pPr lvl="1"/>
            <a:r>
              <a:rPr lang="sk-SK" dirty="0" err="1"/>
              <a:t>constructor</a:t>
            </a:r>
            <a:r>
              <a:rPr lang="sk-SK" dirty="0"/>
              <a:t>(x, y) {		</a:t>
            </a:r>
          </a:p>
          <a:p>
            <a:pPr lvl="2"/>
            <a:r>
              <a:rPr lang="sk-SK" dirty="0" err="1"/>
              <a:t>this.x</a:t>
            </a:r>
            <a:r>
              <a:rPr lang="sk-SK" dirty="0"/>
              <a:t> = x;		</a:t>
            </a:r>
          </a:p>
          <a:p>
            <a:pPr lvl="2"/>
            <a:r>
              <a:rPr lang="sk-SK" dirty="0" err="1"/>
              <a:t>this.y</a:t>
            </a:r>
            <a:r>
              <a:rPr lang="sk-SK" dirty="0"/>
              <a:t> = y;	</a:t>
            </a:r>
          </a:p>
          <a:p>
            <a:pPr lvl="1"/>
            <a:r>
              <a:rPr lang="sk-SK" dirty="0"/>
              <a:t>}		</a:t>
            </a:r>
          </a:p>
          <a:p>
            <a:pPr lvl="1"/>
            <a:r>
              <a:rPr lang="sk-SK" dirty="0" err="1"/>
              <a:t>getX</a:t>
            </a:r>
            <a:r>
              <a:rPr lang="sk-SK" dirty="0"/>
              <a:t>() { </a:t>
            </a:r>
            <a:r>
              <a:rPr lang="sk-SK" dirty="0" err="1"/>
              <a:t>return</a:t>
            </a:r>
            <a:r>
              <a:rPr lang="sk-SK" dirty="0"/>
              <a:t> </a:t>
            </a:r>
            <a:r>
              <a:rPr lang="sk-SK" dirty="0" err="1"/>
              <a:t>this.x</a:t>
            </a:r>
            <a:r>
              <a:rPr lang="sk-SK" dirty="0"/>
              <a:t>; }	</a:t>
            </a:r>
          </a:p>
          <a:p>
            <a:pPr lvl="1"/>
            <a:r>
              <a:rPr lang="sk-SK" dirty="0" err="1"/>
              <a:t>getY</a:t>
            </a:r>
            <a:r>
              <a:rPr lang="sk-SK" dirty="0"/>
              <a:t>() { </a:t>
            </a:r>
            <a:r>
              <a:rPr lang="sk-SK" dirty="0" err="1"/>
              <a:t>return</a:t>
            </a:r>
            <a:r>
              <a:rPr lang="sk-SK" dirty="0"/>
              <a:t> </a:t>
            </a:r>
            <a:r>
              <a:rPr lang="sk-SK" dirty="0" err="1"/>
              <a:t>this.y</a:t>
            </a:r>
            <a:r>
              <a:rPr lang="sk-SK" dirty="0"/>
              <a:t>; }	</a:t>
            </a:r>
          </a:p>
          <a:p>
            <a:r>
              <a:rPr lang="sk-SK" dirty="0"/>
              <a:t>}</a:t>
            </a:r>
          </a:p>
        </p:txBody>
      </p:sp>
      <p:sp>
        <p:nvSpPr>
          <p:cNvPr id="4" name="Zástupný objekt pre obsah 2">
            <a:extLst>
              <a:ext uri="{FF2B5EF4-FFF2-40B4-BE49-F238E27FC236}">
                <a16:creationId xmlns:a16="http://schemas.microsoft.com/office/drawing/2014/main" id="{E69712DD-2AD2-05D9-8B30-11A543C54A27}"/>
              </a:ext>
            </a:extLst>
          </p:cNvPr>
          <p:cNvSpPr txBox="1">
            <a:spLocks/>
          </p:cNvSpPr>
          <p:nvPr/>
        </p:nvSpPr>
        <p:spPr>
          <a:xfrm>
            <a:off x="4634620" y="2365097"/>
            <a:ext cx="3471219" cy="32214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sk-SK" dirty="0"/>
          </a:p>
        </p:txBody>
      </p:sp>
      <p:sp>
        <p:nvSpPr>
          <p:cNvPr id="5" name="BlokTextu 4">
            <a:extLst>
              <a:ext uri="{FF2B5EF4-FFF2-40B4-BE49-F238E27FC236}">
                <a16:creationId xmlns:a16="http://schemas.microsoft.com/office/drawing/2014/main" id="{96C11B67-A7D5-2EDE-2709-880529C4C87B}"/>
              </a:ext>
            </a:extLst>
          </p:cNvPr>
          <p:cNvSpPr txBox="1"/>
          <p:nvPr/>
        </p:nvSpPr>
        <p:spPr>
          <a:xfrm>
            <a:off x="5339697" y="2221562"/>
            <a:ext cx="5532284" cy="923330"/>
          </a:xfrm>
          <a:prstGeom prst="rect">
            <a:avLst/>
          </a:prstGeom>
          <a:noFill/>
        </p:spPr>
        <p:txBody>
          <a:bodyPr wrap="none" rtlCol="0">
            <a:spAutoFit/>
          </a:bodyPr>
          <a:lstStyle/>
          <a:p>
            <a:r>
              <a:rPr lang="sk-SK" dirty="0"/>
              <a:t>var </a:t>
            </a:r>
            <a:r>
              <a:rPr lang="sk-SK" dirty="0" err="1"/>
              <a:t>verticePair</a:t>
            </a:r>
            <a:r>
              <a:rPr lang="sk-SK" dirty="0"/>
              <a:t> = new </a:t>
            </a:r>
            <a:r>
              <a:rPr lang="sk-SK" dirty="0" err="1"/>
              <a:t>VerticePair</a:t>
            </a:r>
            <a:r>
              <a:rPr lang="sk-SK" dirty="0"/>
              <a:t>(5, 6);</a:t>
            </a:r>
          </a:p>
          <a:p>
            <a:r>
              <a:rPr lang="sk-SK" dirty="0"/>
              <a:t>var </a:t>
            </a:r>
            <a:r>
              <a:rPr lang="sk-SK" dirty="0" err="1"/>
              <a:t>newX</a:t>
            </a:r>
            <a:r>
              <a:rPr lang="sk-SK" dirty="0"/>
              <a:t> = </a:t>
            </a:r>
            <a:r>
              <a:rPr lang="sk-SK" dirty="0" err="1"/>
              <a:t>verticePair.x</a:t>
            </a:r>
            <a:r>
              <a:rPr lang="sk-SK" dirty="0"/>
              <a:t>;</a:t>
            </a:r>
          </a:p>
          <a:p>
            <a:r>
              <a:rPr lang="sk-SK" dirty="0"/>
              <a:t>console.log(</a:t>
            </a:r>
            <a:r>
              <a:rPr lang="sk-SK" dirty="0" err="1"/>
              <a:t>newX</a:t>
            </a:r>
            <a:r>
              <a:rPr lang="sk-SK" dirty="0"/>
              <a:t>); //</a:t>
            </a:r>
            <a:r>
              <a:rPr lang="sk-SK" dirty="0" err="1"/>
              <a:t>newX</a:t>
            </a:r>
            <a:r>
              <a:rPr lang="sk-SK" dirty="0"/>
              <a:t> </a:t>
            </a:r>
            <a:r>
              <a:rPr lang="en-US" dirty="0"/>
              <a:t>//(or) </a:t>
            </a:r>
            <a:r>
              <a:rPr lang="sk-SK" dirty="0"/>
              <a:t>//to </a:t>
            </a:r>
            <a:r>
              <a:rPr lang="sk-SK" dirty="0" err="1"/>
              <a:t>prints</a:t>
            </a:r>
            <a:r>
              <a:rPr lang="sk-SK" dirty="0"/>
              <a:t> </a:t>
            </a:r>
            <a:r>
              <a:rPr lang="sk-SK" dirty="0" err="1"/>
              <a:t>newX</a:t>
            </a:r>
            <a:endParaRPr lang="sk-SK" dirty="0"/>
          </a:p>
        </p:txBody>
      </p:sp>
      <p:sp>
        <p:nvSpPr>
          <p:cNvPr id="6" name="BlokTextu 5">
            <a:extLst>
              <a:ext uri="{FF2B5EF4-FFF2-40B4-BE49-F238E27FC236}">
                <a16:creationId xmlns:a16="http://schemas.microsoft.com/office/drawing/2014/main" id="{002561F7-37B1-E792-298B-CED5073DECD6}"/>
              </a:ext>
            </a:extLst>
          </p:cNvPr>
          <p:cNvSpPr txBox="1"/>
          <p:nvPr/>
        </p:nvSpPr>
        <p:spPr>
          <a:xfrm>
            <a:off x="4957257" y="3711821"/>
            <a:ext cx="6776214" cy="646331"/>
          </a:xfrm>
          <a:prstGeom prst="rect">
            <a:avLst/>
          </a:prstGeom>
          <a:noFill/>
        </p:spPr>
        <p:txBody>
          <a:bodyPr wrap="none" rtlCol="0">
            <a:spAutoFit/>
          </a:bodyPr>
          <a:lstStyle/>
          <a:p>
            <a:r>
              <a:rPr lang="en-US" sz="3600" b="1" dirty="0"/>
              <a:t>3. Extending class dynamically</a:t>
            </a:r>
            <a:endParaRPr lang="sk-SK" sz="3600" b="1" dirty="0"/>
          </a:p>
        </p:txBody>
      </p:sp>
      <p:sp>
        <p:nvSpPr>
          <p:cNvPr id="7" name="BlokTextu 6">
            <a:extLst>
              <a:ext uri="{FF2B5EF4-FFF2-40B4-BE49-F238E27FC236}">
                <a16:creationId xmlns:a16="http://schemas.microsoft.com/office/drawing/2014/main" id="{A53C5989-4043-2114-5C72-6DA8A08619E4}"/>
              </a:ext>
            </a:extLst>
          </p:cNvPr>
          <p:cNvSpPr txBox="1"/>
          <p:nvPr/>
        </p:nvSpPr>
        <p:spPr>
          <a:xfrm>
            <a:off x="4347313" y="4447675"/>
            <a:ext cx="7415813" cy="369332"/>
          </a:xfrm>
          <a:prstGeom prst="rect">
            <a:avLst/>
          </a:prstGeom>
          <a:noFill/>
        </p:spPr>
        <p:txBody>
          <a:bodyPr wrap="none" rtlCol="0">
            <a:spAutoFit/>
          </a:bodyPr>
          <a:lstStyle/>
          <a:p>
            <a:r>
              <a:rPr lang="en-US" dirty="0"/>
              <a:t>-possibly with new features… that can be then evolved independently</a:t>
            </a:r>
            <a:endParaRPr lang="sk-SK" dirty="0"/>
          </a:p>
        </p:txBody>
      </p:sp>
      <p:sp>
        <p:nvSpPr>
          <p:cNvPr id="8" name="BlokTextu 7">
            <a:extLst>
              <a:ext uri="{FF2B5EF4-FFF2-40B4-BE49-F238E27FC236}">
                <a16:creationId xmlns:a16="http://schemas.microsoft.com/office/drawing/2014/main" id="{442AACC2-787B-CDD1-3FFA-7DF0CA107E0B}"/>
              </a:ext>
            </a:extLst>
          </p:cNvPr>
          <p:cNvSpPr txBox="1"/>
          <p:nvPr/>
        </p:nvSpPr>
        <p:spPr>
          <a:xfrm>
            <a:off x="582647" y="4925081"/>
            <a:ext cx="11468204" cy="369332"/>
          </a:xfrm>
          <a:prstGeom prst="rect">
            <a:avLst/>
          </a:prstGeom>
          <a:noFill/>
        </p:spPr>
        <p:txBody>
          <a:bodyPr wrap="none" rtlCol="0">
            <a:spAutoFit/>
          </a:bodyPr>
          <a:lstStyle/>
          <a:p>
            <a:r>
              <a:rPr lang="en-US" dirty="0" err="1">
                <a:solidFill>
                  <a:srgbClr val="00B0F0"/>
                </a:solidFill>
              </a:rPr>
              <a:t>VerticePair</a:t>
            </a:r>
            <a:r>
              <a:rPr lang="en-US" dirty="0" err="1"/>
              <a:t>.</a:t>
            </a:r>
            <a:r>
              <a:rPr lang="en-US" b="1" dirty="0" err="1"/>
              <a:t>prototype.</a:t>
            </a:r>
            <a:r>
              <a:rPr lang="en-US" dirty="0" err="1">
                <a:solidFill>
                  <a:srgbClr val="FF0000"/>
                </a:solidFill>
              </a:rPr>
              <a:t>checkPoint</a:t>
            </a:r>
            <a:r>
              <a:rPr lang="en-US" dirty="0"/>
              <a:t> = function() { if (</a:t>
            </a:r>
            <a:r>
              <a:rPr lang="en-US" dirty="0" err="1"/>
              <a:t>this.x</a:t>
            </a:r>
            <a:r>
              <a:rPr lang="en-US" dirty="0"/>
              <a:t> &gt; 2) { throw new Error('Coordinate X is greater!');} } </a:t>
            </a:r>
          </a:p>
        </p:txBody>
      </p:sp>
      <p:sp>
        <p:nvSpPr>
          <p:cNvPr id="9" name="BlokTextu 8">
            <a:extLst>
              <a:ext uri="{FF2B5EF4-FFF2-40B4-BE49-F238E27FC236}">
                <a16:creationId xmlns:a16="http://schemas.microsoft.com/office/drawing/2014/main" id="{E58CAF9A-136F-C895-5FE6-0B208EB4FF25}"/>
              </a:ext>
            </a:extLst>
          </p:cNvPr>
          <p:cNvSpPr txBox="1"/>
          <p:nvPr/>
        </p:nvSpPr>
        <p:spPr>
          <a:xfrm>
            <a:off x="723796" y="6381207"/>
            <a:ext cx="2801216" cy="369332"/>
          </a:xfrm>
          <a:prstGeom prst="rect">
            <a:avLst/>
          </a:prstGeom>
          <a:noFill/>
        </p:spPr>
        <p:txBody>
          <a:bodyPr wrap="none" rtlCol="0">
            <a:spAutoFit/>
          </a:bodyPr>
          <a:lstStyle/>
          <a:p>
            <a:r>
              <a:rPr lang="en-US" dirty="0" err="1"/>
              <a:t>verticePair.</a:t>
            </a:r>
            <a:r>
              <a:rPr lang="en-US" b="1" dirty="0" err="1">
                <a:solidFill>
                  <a:srgbClr val="FF0000"/>
                </a:solidFill>
              </a:rPr>
              <a:t>checkPoint</a:t>
            </a:r>
            <a:r>
              <a:rPr lang="en-US" b="1" dirty="0">
                <a:solidFill>
                  <a:srgbClr val="FF0000"/>
                </a:solidFill>
              </a:rPr>
              <a:t>();</a:t>
            </a:r>
            <a:endParaRPr lang="sk-SK" b="1" dirty="0">
              <a:solidFill>
                <a:srgbClr val="FF0000"/>
              </a:solidFill>
            </a:endParaRPr>
          </a:p>
        </p:txBody>
      </p:sp>
      <p:sp>
        <p:nvSpPr>
          <p:cNvPr id="10" name="BlokTextu 9">
            <a:extLst>
              <a:ext uri="{FF2B5EF4-FFF2-40B4-BE49-F238E27FC236}">
                <a16:creationId xmlns:a16="http://schemas.microsoft.com/office/drawing/2014/main" id="{131AE475-5A6B-502D-E522-5DCC7D35CC54}"/>
              </a:ext>
            </a:extLst>
          </p:cNvPr>
          <p:cNvSpPr txBox="1"/>
          <p:nvPr/>
        </p:nvSpPr>
        <p:spPr>
          <a:xfrm>
            <a:off x="195033" y="1053330"/>
            <a:ext cx="3938899" cy="646331"/>
          </a:xfrm>
          <a:prstGeom prst="rect">
            <a:avLst/>
          </a:prstGeom>
          <a:noFill/>
        </p:spPr>
        <p:txBody>
          <a:bodyPr wrap="none" rtlCol="0">
            <a:spAutoFit/>
          </a:bodyPr>
          <a:lstStyle/>
          <a:p>
            <a:r>
              <a:rPr lang="en-US" sz="3600" b="1" dirty="0"/>
              <a:t>1. Declaring class</a:t>
            </a:r>
            <a:endParaRPr lang="sk-SK" sz="3600" b="1" dirty="0"/>
          </a:p>
        </p:txBody>
      </p:sp>
      <p:sp>
        <p:nvSpPr>
          <p:cNvPr id="11" name="BlokTextu 10">
            <a:extLst>
              <a:ext uri="{FF2B5EF4-FFF2-40B4-BE49-F238E27FC236}">
                <a16:creationId xmlns:a16="http://schemas.microsoft.com/office/drawing/2014/main" id="{FE2F1462-E1EC-6211-1AF4-03B69DE8B308}"/>
              </a:ext>
            </a:extLst>
          </p:cNvPr>
          <p:cNvSpPr txBox="1"/>
          <p:nvPr/>
        </p:nvSpPr>
        <p:spPr>
          <a:xfrm>
            <a:off x="4957257" y="1629243"/>
            <a:ext cx="4610558" cy="646331"/>
          </a:xfrm>
          <a:prstGeom prst="rect">
            <a:avLst/>
          </a:prstGeom>
          <a:noFill/>
        </p:spPr>
        <p:txBody>
          <a:bodyPr wrap="none" rtlCol="0">
            <a:spAutoFit/>
          </a:bodyPr>
          <a:lstStyle/>
          <a:p>
            <a:r>
              <a:rPr lang="en-US" sz="3600" b="1" dirty="0"/>
              <a:t>2. Instantiating class</a:t>
            </a:r>
            <a:endParaRPr lang="sk-SK" sz="3600" b="1" dirty="0"/>
          </a:p>
        </p:txBody>
      </p:sp>
      <p:sp>
        <p:nvSpPr>
          <p:cNvPr id="12" name="BlokTextu 11">
            <a:extLst>
              <a:ext uri="{FF2B5EF4-FFF2-40B4-BE49-F238E27FC236}">
                <a16:creationId xmlns:a16="http://schemas.microsoft.com/office/drawing/2014/main" id="{E30A6162-5E91-425F-6869-1C2854BCF69C}"/>
              </a:ext>
            </a:extLst>
          </p:cNvPr>
          <p:cNvSpPr txBox="1"/>
          <p:nvPr/>
        </p:nvSpPr>
        <p:spPr>
          <a:xfrm>
            <a:off x="482424" y="5694654"/>
            <a:ext cx="5232523" cy="646331"/>
          </a:xfrm>
          <a:prstGeom prst="rect">
            <a:avLst/>
          </a:prstGeom>
          <a:noFill/>
        </p:spPr>
        <p:txBody>
          <a:bodyPr wrap="none" rtlCol="0">
            <a:spAutoFit/>
          </a:bodyPr>
          <a:lstStyle/>
          <a:p>
            <a:r>
              <a:rPr lang="en-US" sz="3600" b="1" dirty="0"/>
              <a:t>4. Using the extension</a:t>
            </a:r>
            <a:endParaRPr lang="sk-SK" sz="3600" b="1" dirty="0"/>
          </a:p>
        </p:txBody>
      </p:sp>
      <p:sp>
        <p:nvSpPr>
          <p:cNvPr id="13" name="BlokTextu 12">
            <a:extLst>
              <a:ext uri="{FF2B5EF4-FFF2-40B4-BE49-F238E27FC236}">
                <a16:creationId xmlns:a16="http://schemas.microsoft.com/office/drawing/2014/main" id="{FC2A1A00-F0C8-2AEC-3946-5684C5DE0CA7}"/>
              </a:ext>
            </a:extLst>
          </p:cNvPr>
          <p:cNvSpPr txBox="1"/>
          <p:nvPr/>
        </p:nvSpPr>
        <p:spPr>
          <a:xfrm>
            <a:off x="6744605" y="1007163"/>
            <a:ext cx="5251759" cy="523220"/>
          </a:xfrm>
          <a:prstGeom prst="rect">
            <a:avLst/>
          </a:prstGeom>
          <a:noFill/>
        </p:spPr>
        <p:txBody>
          <a:bodyPr wrap="none" rtlCol="0">
            <a:spAutoFit/>
          </a:bodyPr>
          <a:lstStyle/>
          <a:p>
            <a:r>
              <a:rPr lang="sk-SK" sz="2800" b="1" dirty="0"/>
              <a:t>Prototype-</a:t>
            </a:r>
            <a:r>
              <a:rPr lang="sk-SK" sz="2800" b="1" dirty="0" err="1"/>
              <a:t>based</a:t>
            </a:r>
            <a:r>
              <a:rPr lang="sk-SK" sz="2800" b="1" dirty="0"/>
              <a:t> </a:t>
            </a:r>
            <a:r>
              <a:rPr lang="sk-SK" sz="2800" b="1" dirty="0" err="1"/>
              <a:t>programming</a:t>
            </a:r>
            <a:endParaRPr lang="sk-SK" sz="2800" b="1" dirty="0"/>
          </a:p>
        </p:txBody>
      </p:sp>
    </p:spTree>
    <p:extLst>
      <p:ext uri="{BB962C8B-B14F-4D97-AF65-F5344CB8AC3E}">
        <p14:creationId xmlns:p14="http://schemas.microsoft.com/office/powerpoint/2010/main" val="1596971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4330EF-98B8-71FB-22C0-2DEF9855A9AD}"/>
              </a:ext>
            </a:extLst>
          </p:cNvPr>
          <p:cNvSpPr>
            <a:spLocks noGrp="1"/>
          </p:cNvSpPr>
          <p:nvPr>
            <p:ph type="title"/>
          </p:nvPr>
        </p:nvSpPr>
        <p:spPr>
          <a:xfrm>
            <a:off x="523911" y="249442"/>
            <a:ext cx="8596668" cy="1320800"/>
          </a:xfrm>
        </p:spPr>
        <p:txBody>
          <a:bodyPr>
            <a:normAutofit/>
          </a:bodyPr>
          <a:lstStyle/>
          <a:p>
            <a:r>
              <a:rPr lang="en-US" sz="6600" b="1" dirty="0"/>
              <a:t>Test</a:t>
            </a:r>
            <a:endParaRPr lang="sk-SK" sz="6600" b="1" dirty="0"/>
          </a:p>
        </p:txBody>
      </p:sp>
      <p:sp>
        <p:nvSpPr>
          <p:cNvPr id="3" name="Zástupný objekt pre obsah 2">
            <a:extLst>
              <a:ext uri="{FF2B5EF4-FFF2-40B4-BE49-F238E27FC236}">
                <a16:creationId xmlns:a16="http://schemas.microsoft.com/office/drawing/2014/main" id="{6918AE05-A3DB-25AE-0CE9-39D77A9C0D6C}"/>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02FFFA35-CF35-1915-FD06-21943E468E23}"/>
              </a:ext>
            </a:extLst>
          </p:cNvPr>
          <p:cNvPicPr>
            <a:picLocks noChangeAspect="1"/>
          </p:cNvPicPr>
          <p:nvPr/>
        </p:nvPicPr>
        <p:blipFill>
          <a:blip r:embed="rId2"/>
          <a:stretch>
            <a:fillRect/>
          </a:stretch>
        </p:blipFill>
        <p:spPr>
          <a:xfrm>
            <a:off x="118780" y="1570242"/>
            <a:ext cx="11831701" cy="4667901"/>
          </a:xfrm>
          <a:prstGeom prst="rect">
            <a:avLst/>
          </a:prstGeom>
        </p:spPr>
      </p:pic>
    </p:spTree>
    <p:extLst>
      <p:ext uri="{BB962C8B-B14F-4D97-AF65-F5344CB8AC3E}">
        <p14:creationId xmlns:p14="http://schemas.microsoft.com/office/powerpoint/2010/main" val="2120422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40CB7732-6C36-7C4A-6F76-A5865F44547F}"/>
              </a:ext>
            </a:extLst>
          </p:cNvPr>
          <p:cNvSpPr txBox="1">
            <a:spLocks/>
          </p:cNvSpPr>
          <p:nvPr/>
        </p:nvSpPr>
        <p:spPr>
          <a:xfrm>
            <a:off x="290707" y="149167"/>
            <a:ext cx="10510259"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5400" b="1"/>
              <a:t>Dynamically extending object</a:t>
            </a:r>
            <a:endParaRPr lang="sk-SK" sz="5400" b="1" dirty="0"/>
          </a:p>
        </p:txBody>
      </p:sp>
      <p:sp>
        <p:nvSpPr>
          <p:cNvPr id="7" name="Zástupný objekt pre obsah 2">
            <a:extLst>
              <a:ext uri="{FF2B5EF4-FFF2-40B4-BE49-F238E27FC236}">
                <a16:creationId xmlns:a16="http://schemas.microsoft.com/office/drawing/2014/main" id="{9730B3FC-6F75-0A66-B2EB-EC8026FF578D}"/>
              </a:ext>
            </a:extLst>
          </p:cNvPr>
          <p:cNvSpPr txBox="1">
            <a:spLocks/>
          </p:cNvSpPr>
          <p:nvPr/>
        </p:nvSpPr>
        <p:spPr>
          <a:xfrm>
            <a:off x="428874" y="1674875"/>
            <a:ext cx="3471219" cy="32214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sk-SK" dirty="0" err="1"/>
              <a:t>class</a:t>
            </a:r>
            <a:r>
              <a:rPr lang="sk-SK" dirty="0"/>
              <a:t> </a:t>
            </a:r>
            <a:r>
              <a:rPr lang="sk-SK" dirty="0" err="1"/>
              <a:t>VerticePair</a:t>
            </a:r>
            <a:r>
              <a:rPr lang="sk-SK" dirty="0"/>
              <a:t> {		</a:t>
            </a:r>
          </a:p>
          <a:p>
            <a:pPr lvl="1"/>
            <a:r>
              <a:rPr lang="sk-SK" dirty="0" err="1"/>
              <a:t>constructor</a:t>
            </a:r>
            <a:r>
              <a:rPr lang="sk-SK" dirty="0"/>
              <a:t>(x, y) {		</a:t>
            </a:r>
          </a:p>
          <a:p>
            <a:pPr lvl="2"/>
            <a:r>
              <a:rPr lang="sk-SK" dirty="0" err="1"/>
              <a:t>this.x</a:t>
            </a:r>
            <a:r>
              <a:rPr lang="sk-SK" dirty="0"/>
              <a:t> = x;		</a:t>
            </a:r>
          </a:p>
          <a:p>
            <a:pPr lvl="2"/>
            <a:r>
              <a:rPr lang="sk-SK" dirty="0" err="1"/>
              <a:t>this.y</a:t>
            </a:r>
            <a:r>
              <a:rPr lang="sk-SK" dirty="0"/>
              <a:t> = y;	</a:t>
            </a:r>
          </a:p>
          <a:p>
            <a:pPr lvl="1"/>
            <a:r>
              <a:rPr lang="sk-SK" dirty="0"/>
              <a:t>}		</a:t>
            </a:r>
          </a:p>
          <a:p>
            <a:pPr lvl="1"/>
            <a:r>
              <a:rPr lang="sk-SK" dirty="0" err="1"/>
              <a:t>getX</a:t>
            </a:r>
            <a:r>
              <a:rPr lang="sk-SK" dirty="0"/>
              <a:t>() { </a:t>
            </a:r>
            <a:r>
              <a:rPr lang="sk-SK" dirty="0" err="1"/>
              <a:t>return</a:t>
            </a:r>
            <a:r>
              <a:rPr lang="sk-SK" dirty="0"/>
              <a:t> </a:t>
            </a:r>
            <a:r>
              <a:rPr lang="sk-SK" dirty="0" err="1"/>
              <a:t>this.x</a:t>
            </a:r>
            <a:r>
              <a:rPr lang="sk-SK" dirty="0"/>
              <a:t>; }	</a:t>
            </a:r>
          </a:p>
          <a:p>
            <a:pPr lvl="1"/>
            <a:r>
              <a:rPr lang="sk-SK" dirty="0" err="1"/>
              <a:t>getY</a:t>
            </a:r>
            <a:r>
              <a:rPr lang="sk-SK" dirty="0"/>
              <a:t>() { </a:t>
            </a:r>
            <a:r>
              <a:rPr lang="sk-SK" dirty="0" err="1"/>
              <a:t>return</a:t>
            </a:r>
            <a:r>
              <a:rPr lang="sk-SK" dirty="0"/>
              <a:t> </a:t>
            </a:r>
            <a:r>
              <a:rPr lang="sk-SK" dirty="0" err="1"/>
              <a:t>this.y</a:t>
            </a:r>
            <a:r>
              <a:rPr lang="sk-SK" dirty="0"/>
              <a:t>; }	</a:t>
            </a:r>
          </a:p>
          <a:p>
            <a:r>
              <a:rPr lang="sk-SK" dirty="0"/>
              <a:t>}</a:t>
            </a:r>
          </a:p>
        </p:txBody>
      </p:sp>
      <p:sp>
        <p:nvSpPr>
          <p:cNvPr id="8" name="BlokTextu 7">
            <a:extLst>
              <a:ext uri="{FF2B5EF4-FFF2-40B4-BE49-F238E27FC236}">
                <a16:creationId xmlns:a16="http://schemas.microsoft.com/office/drawing/2014/main" id="{CF48A86C-458D-9A68-980A-DAD6CDA62843}"/>
              </a:ext>
            </a:extLst>
          </p:cNvPr>
          <p:cNvSpPr txBox="1"/>
          <p:nvPr/>
        </p:nvSpPr>
        <p:spPr>
          <a:xfrm>
            <a:off x="195033" y="1053330"/>
            <a:ext cx="3938899" cy="646331"/>
          </a:xfrm>
          <a:prstGeom prst="rect">
            <a:avLst/>
          </a:prstGeom>
          <a:noFill/>
        </p:spPr>
        <p:txBody>
          <a:bodyPr wrap="none" rtlCol="0">
            <a:spAutoFit/>
          </a:bodyPr>
          <a:lstStyle/>
          <a:p>
            <a:r>
              <a:rPr lang="en-US" sz="3600" b="1" dirty="0"/>
              <a:t>1. Declaring class</a:t>
            </a:r>
            <a:endParaRPr lang="sk-SK" sz="3600" b="1" dirty="0"/>
          </a:p>
        </p:txBody>
      </p:sp>
      <p:sp>
        <p:nvSpPr>
          <p:cNvPr id="9" name="BlokTextu 8">
            <a:extLst>
              <a:ext uri="{FF2B5EF4-FFF2-40B4-BE49-F238E27FC236}">
                <a16:creationId xmlns:a16="http://schemas.microsoft.com/office/drawing/2014/main" id="{08B6EB1A-914D-38CA-95BE-B58C692DEF9B}"/>
              </a:ext>
            </a:extLst>
          </p:cNvPr>
          <p:cNvSpPr txBox="1"/>
          <p:nvPr/>
        </p:nvSpPr>
        <p:spPr>
          <a:xfrm>
            <a:off x="5407203" y="1822662"/>
            <a:ext cx="5532284" cy="1477328"/>
          </a:xfrm>
          <a:prstGeom prst="rect">
            <a:avLst/>
          </a:prstGeom>
          <a:noFill/>
        </p:spPr>
        <p:txBody>
          <a:bodyPr wrap="none" rtlCol="0">
            <a:spAutoFit/>
          </a:bodyPr>
          <a:lstStyle/>
          <a:p>
            <a:r>
              <a:rPr lang="sk-SK" dirty="0"/>
              <a:t>var </a:t>
            </a:r>
            <a:r>
              <a:rPr lang="sk-SK" b="1" dirty="0" err="1">
                <a:solidFill>
                  <a:srgbClr val="7030A0"/>
                </a:solidFill>
              </a:rPr>
              <a:t>verticePair</a:t>
            </a:r>
            <a:r>
              <a:rPr lang="sk-SK" dirty="0"/>
              <a:t> = new </a:t>
            </a:r>
            <a:r>
              <a:rPr lang="sk-SK" dirty="0" err="1"/>
              <a:t>VerticePair</a:t>
            </a:r>
            <a:r>
              <a:rPr lang="sk-SK" dirty="0"/>
              <a:t>(5, 6);</a:t>
            </a:r>
          </a:p>
          <a:p>
            <a:r>
              <a:rPr lang="sk-SK" dirty="0"/>
              <a:t>var </a:t>
            </a:r>
            <a:r>
              <a:rPr lang="sk-SK" dirty="0" err="1"/>
              <a:t>newX</a:t>
            </a:r>
            <a:r>
              <a:rPr lang="sk-SK" dirty="0"/>
              <a:t> = </a:t>
            </a:r>
            <a:r>
              <a:rPr lang="sk-SK" dirty="0" err="1"/>
              <a:t>verticePair.x</a:t>
            </a:r>
            <a:r>
              <a:rPr lang="sk-SK" dirty="0"/>
              <a:t>;</a:t>
            </a:r>
          </a:p>
          <a:p>
            <a:r>
              <a:rPr lang="sk-SK" dirty="0"/>
              <a:t>console.log(</a:t>
            </a:r>
            <a:r>
              <a:rPr lang="sk-SK" dirty="0" err="1"/>
              <a:t>newX</a:t>
            </a:r>
            <a:r>
              <a:rPr lang="sk-SK" dirty="0"/>
              <a:t>); //</a:t>
            </a:r>
            <a:r>
              <a:rPr lang="sk-SK" dirty="0" err="1"/>
              <a:t>newX</a:t>
            </a:r>
            <a:r>
              <a:rPr lang="sk-SK" dirty="0"/>
              <a:t> </a:t>
            </a:r>
            <a:r>
              <a:rPr lang="en-US" dirty="0"/>
              <a:t>//(or) </a:t>
            </a:r>
            <a:r>
              <a:rPr lang="sk-SK" dirty="0"/>
              <a:t>//to </a:t>
            </a:r>
            <a:r>
              <a:rPr lang="sk-SK" dirty="0" err="1"/>
              <a:t>print</a:t>
            </a:r>
            <a:r>
              <a:rPr lang="sk-SK" dirty="0"/>
              <a:t> </a:t>
            </a:r>
            <a:r>
              <a:rPr lang="sk-SK" dirty="0" err="1"/>
              <a:t>newX</a:t>
            </a:r>
            <a:endParaRPr lang="en-US" dirty="0"/>
          </a:p>
          <a:p>
            <a:endParaRPr lang="en-US" dirty="0"/>
          </a:p>
          <a:p>
            <a:r>
              <a:rPr lang="en-US" dirty="0"/>
              <a:t>var </a:t>
            </a:r>
            <a:r>
              <a:rPr lang="en-US" b="1" dirty="0">
                <a:solidFill>
                  <a:srgbClr val="00B0F0"/>
                </a:solidFill>
              </a:rPr>
              <a:t>verticePair0 </a:t>
            </a:r>
            <a:r>
              <a:rPr lang="en-US" dirty="0"/>
              <a:t>= new </a:t>
            </a:r>
            <a:r>
              <a:rPr lang="en-US" dirty="0" err="1"/>
              <a:t>VerticePair</a:t>
            </a:r>
            <a:r>
              <a:rPr lang="en-US" dirty="0"/>
              <a:t>(1, 6);</a:t>
            </a:r>
            <a:endParaRPr lang="sk-SK" dirty="0"/>
          </a:p>
        </p:txBody>
      </p:sp>
      <p:sp>
        <p:nvSpPr>
          <p:cNvPr id="10" name="BlokTextu 9">
            <a:extLst>
              <a:ext uri="{FF2B5EF4-FFF2-40B4-BE49-F238E27FC236}">
                <a16:creationId xmlns:a16="http://schemas.microsoft.com/office/drawing/2014/main" id="{7CD7D47E-6300-47E5-4F71-52B8D1424B48}"/>
              </a:ext>
            </a:extLst>
          </p:cNvPr>
          <p:cNvSpPr txBox="1"/>
          <p:nvPr/>
        </p:nvSpPr>
        <p:spPr>
          <a:xfrm>
            <a:off x="5024763" y="1230343"/>
            <a:ext cx="4610558" cy="646331"/>
          </a:xfrm>
          <a:prstGeom prst="rect">
            <a:avLst/>
          </a:prstGeom>
          <a:noFill/>
        </p:spPr>
        <p:txBody>
          <a:bodyPr wrap="none" rtlCol="0">
            <a:spAutoFit/>
          </a:bodyPr>
          <a:lstStyle/>
          <a:p>
            <a:r>
              <a:rPr lang="en-US" sz="3600" b="1" dirty="0"/>
              <a:t>2. Instantiating class</a:t>
            </a:r>
            <a:endParaRPr lang="sk-SK" sz="3600" b="1" dirty="0"/>
          </a:p>
        </p:txBody>
      </p:sp>
      <p:sp>
        <p:nvSpPr>
          <p:cNvPr id="11" name="BlokTextu 10">
            <a:extLst>
              <a:ext uri="{FF2B5EF4-FFF2-40B4-BE49-F238E27FC236}">
                <a16:creationId xmlns:a16="http://schemas.microsoft.com/office/drawing/2014/main" id="{1C6DE421-090D-9150-DD56-2EF8D7F4543D}"/>
              </a:ext>
            </a:extLst>
          </p:cNvPr>
          <p:cNvSpPr txBox="1"/>
          <p:nvPr/>
        </p:nvSpPr>
        <p:spPr>
          <a:xfrm>
            <a:off x="5024763" y="3576938"/>
            <a:ext cx="6776214" cy="646331"/>
          </a:xfrm>
          <a:prstGeom prst="rect">
            <a:avLst/>
          </a:prstGeom>
          <a:noFill/>
        </p:spPr>
        <p:txBody>
          <a:bodyPr wrap="none" rtlCol="0">
            <a:spAutoFit/>
          </a:bodyPr>
          <a:lstStyle/>
          <a:p>
            <a:r>
              <a:rPr lang="en-US" sz="3600" b="1" dirty="0"/>
              <a:t>3. Extending class dynamically</a:t>
            </a:r>
            <a:endParaRPr lang="sk-SK" sz="3600" b="1" dirty="0"/>
          </a:p>
        </p:txBody>
      </p:sp>
      <p:sp>
        <p:nvSpPr>
          <p:cNvPr id="12" name="BlokTextu 11">
            <a:extLst>
              <a:ext uri="{FF2B5EF4-FFF2-40B4-BE49-F238E27FC236}">
                <a16:creationId xmlns:a16="http://schemas.microsoft.com/office/drawing/2014/main" id="{67727BC1-45DA-0B38-53E1-BDD17A21EF58}"/>
              </a:ext>
            </a:extLst>
          </p:cNvPr>
          <p:cNvSpPr txBox="1"/>
          <p:nvPr/>
        </p:nvSpPr>
        <p:spPr>
          <a:xfrm>
            <a:off x="4414819" y="4312792"/>
            <a:ext cx="7415813" cy="369332"/>
          </a:xfrm>
          <a:prstGeom prst="rect">
            <a:avLst/>
          </a:prstGeom>
          <a:noFill/>
        </p:spPr>
        <p:txBody>
          <a:bodyPr wrap="none" rtlCol="0">
            <a:spAutoFit/>
          </a:bodyPr>
          <a:lstStyle/>
          <a:p>
            <a:r>
              <a:rPr lang="en-US" dirty="0"/>
              <a:t>-possibly with new features… that can be then evolved independently</a:t>
            </a:r>
            <a:endParaRPr lang="sk-SK" dirty="0"/>
          </a:p>
        </p:txBody>
      </p:sp>
      <p:sp>
        <p:nvSpPr>
          <p:cNvPr id="13" name="BlokTextu 12">
            <a:extLst>
              <a:ext uri="{FF2B5EF4-FFF2-40B4-BE49-F238E27FC236}">
                <a16:creationId xmlns:a16="http://schemas.microsoft.com/office/drawing/2014/main" id="{2277E923-F22E-8AB4-FA98-8C607A7781E5}"/>
              </a:ext>
            </a:extLst>
          </p:cNvPr>
          <p:cNvSpPr txBox="1"/>
          <p:nvPr/>
        </p:nvSpPr>
        <p:spPr>
          <a:xfrm>
            <a:off x="1546142" y="4724174"/>
            <a:ext cx="10359374" cy="369332"/>
          </a:xfrm>
          <a:prstGeom prst="rect">
            <a:avLst/>
          </a:prstGeom>
          <a:noFill/>
        </p:spPr>
        <p:txBody>
          <a:bodyPr wrap="none" rtlCol="0">
            <a:spAutoFit/>
          </a:bodyPr>
          <a:lstStyle/>
          <a:p>
            <a:r>
              <a:rPr lang="en-US" b="1" dirty="0" err="1">
                <a:solidFill>
                  <a:srgbClr val="7030A0"/>
                </a:solidFill>
              </a:rPr>
              <a:t>verticePair</a:t>
            </a:r>
            <a:r>
              <a:rPr lang="en-US" dirty="0" err="1"/>
              <a:t>.</a:t>
            </a:r>
            <a:r>
              <a:rPr lang="en-US" dirty="0" err="1">
                <a:solidFill>
                  <a:srgbClr val="FF0000"/>
                </a:solidFill>
              </a:rPr>
              <a:t>checkPoint</a:t>
            </a:r>
            <a:r>
              <a:rPr lang="en-US" dirty="0"/>
              <a:t> = function() { if (</a:t>
            </a:r>
            <a:r>
              <a:rPr lang="en-US" dirty="0" err="1"/>
              <a:t>this.x</a:t>
            </a:r>
            <a:r>
              <a:rPr lang="en-US" dirty="0"/>
              <a:t> &gt; 2) { throw new Error('Coordinate X is greater!');} } </a:t>
            </a:r>
          </a:p>
        </p:txBody>
      </p:sp>
      <p:sp>
        <p:nvSpPr>
          <p:cNvPr id="14" name="BlokTextu 13">
            <a:extLst>
              <a:ext uri="{FF2B5EF4-FFF2-40B4-BE49-F238E27FC236}">
                <a16:creationId xmlns:a16="http://schemas.microsoft.com/office/drawing/2014/main" id="{BDF0E450-7FC7-6244-B0DD-4034E13EF4F4}"/>
              </a:ext>
            </a:extLst>
          </p:cNvPr>
          <p:cNvSpPr txBox="1"/>
          <p:nvPr/>
        </p:nvSpPr>
        <p:spPr>
          <a:xfrm>
            <a:off x="428874" y="5217043"/>
            <a:ext cx="5232523" cy="646331"/>
          </a:xfrm>
          <a:prstGeom prst="rect">
            <a:avLst/>
          </a:prstGeom>
          <a:noFill/>
        </p:spPr>
        <p:txBody>
          <a:bodyPr wrap="none" rtlCol="0">
            <a:spAutoFit/>
          </a:bodyPr>
          <a:lstStyle/>
          <a:p>
            <a:r>
              <a:rPr lang="en-US" sz="3600" b="1" dirty="0"/>
              <a:t>4. Using the extension</a:t>
            </a:r>
            <a:endParaRPr lang="sk-SK" sz="3600" b="1" dirty="0"/>
          </a:p>
        </p:txBody>
      </p:sp>
      <p:sp>
        <p:nvSpPr>
          <p:cNvPr id="15" name="BlokTextu 14">
            <a:extLst>
              <a:ext uri="{FF2B5EF4-FFF2-40B4-BE49-F238E27FC236}">
                <a16:creationId xmlns:a16="http://schemas.microsoft.com/office/drawing/2014/main" id="{7DD48EAE-B606-1F39-5503-47C5687A932A}"/>
              </a:ext>
            </a:extLst>
          </p:cNvPr>
          <p:cNvSpPr txBox="1"/>
          <p:nvPr/>
        </p:nvSpPr>
        <p:spPr>
          <a:xfrm>
            <a:off x="723796" y="5986911"/>
            <a:ext cx="3027560" cy="369332"/>
          </a:xfrm>
          <a:prstGeom prst="rect">
            <a:avLst/>
          </a:prstGeom>
          <a:noFill/>
        </p:spPr>
        <p:txBody>
          <a:bodyPr wrap="none" rtlCol="0">
            <a:spAutoFit/>
          </a:bodyPr>
          <a:lstStyle/>
          <a:p>
            <a:r>
              <a:rPr lang="en-US" b="1" dirty="0">
                <a:solidFill>
                  <a:srgbClr val="00B0F0"/>
                </a:solidFill>
              </a:rPr>
              <a:t>verticePair0</a:t>
            </a:r>
            <a:r>
              <a:rPr lang="en-US" dirty="0"/>
              <a:t>.</a:t>
            </a:r>
            <a:r>
              <a:rPr lang="en-US" b="1" dirty="0">
                <a:solidFill>
                  <a:srgbClr val="FF0000"/>
                </a:solidFill>
              </a:rPr>
              <a:t>checkPoint();</a:t>
            </a:r>
            <a:endParaRPr lang="sk-SK" b="1" dirty="0">
              <a:solidFill>
                <a:srgbClr val="FF0000"/>
              </a:solidFill>
            </a:endParaRPr>
          </a:p>
        </p:txBody>
      </p:sp>
      <p:sp>
        <p:nvSpPr>
          <p:cNvPr id="16" name="BlokTextu 15">
            <a:extLst>
              <a:ext uri="{FF2B5EF4-FFF2-40B4-BE49-F238E27FC236}">
                <a16:creationId xmlns:a16="http://schemas.microsoft.com/office/drawing/2014/main" id="{BE6EA21B-6526-F8D8-E304-C6314858FA42}"/>
              </a:ext>
            </a:extLst>
          </p:cNvPr>
          <p:cNvSpPr txBox="1"/>
          <p:nvPr/>
        </p:nvSpPr>
        <p:spPr>
          <a:xfrm>
            <a:off x="723796" y="6356243"/>
            <a:ext cx="2892908" cy="369332"/>
          </a:xfrm>
          <a:prstGeom prst="rect">
            <a:avLst/>
          </a:prstGeom>
          <a:noFill/>
        </p:spPr>
        <p:txBody>
          <a:bodyPr wrap="none" rtlCol="0">
            <a:spAutoFit/>
          </a:bodyPr>
          <a:lstStyle/>
          <a:p>
            <a:r>
              <a:rPr lang="en-US" b="1" dirty="0" err="1">
                <a:solidFill>
                  <a:srgbClr val="7030A0"/>
                </a:solidFill>
              </a:rPr>
              <a:t>verticePair</a:t>
            </a:r>
            <a:r>
              <a:rPr lang="en-US" dirty="0" err="1"/>
              <a:t>.</a:t>
            </a:r>
            <a:r>
              <a:rPr lang="en-US" b="1" dirty="0" err="1">
                <a:solidFill>
                  <a:srgbClr val="FF0000"/>
                </a:solidFill>
              </a:rPr>
              <a:t>checkPoint</a:t>
            </a:r>
            <a:r>
              <a:rPr lang="en-US" b="1" dirty="0">
                <a:solidFill>
                  <a:srgbClr val="FF0000"/>
                </a:solidFill>
              </a:rPr>
              <a:t>();</a:t>
            </a:r>
            <a:endParaRPr lang="sk-SK" b="1" dirty="0">
              <a:solidFill>
                <a:srgbClr val="FF0000"/>
              </a:solidFill>
            </a:endParaRPr>
          </a:p>
        </p:txBody>
      </p:sp>
      <p:sp>
        <p:nvSpPr>
          <p:cNvPr id="17" name="Šípka: nadol 16">
            <a:extLst>
              <a:ext uri="{FF2B5EF4-FFF2-40B4-BE49-F238E27FC236}">
                <a16:creationId xmlns:a16="http://schemas.microsoft.com/office/drawing/2014/main" id="{8E245DF0-97AC-2F97-83EB-5AB6DBE3CE2E}"/>
              </a:ext>
            </a:extLst>
          </p:cNvPr>
          <p:cNvSpPr/>
          <p:nvPr/>
        </p:nvSpPr>
        <p:spPr>
          <a:xfrm rot="5400000">
            <a:off x="3789294" y="5743349"/>
            <a:ext cx="705955" cy="893279"/>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9" name="BlokTextu 18">
            <a:extLst>
              <a:ext uri="{FF2B5EF4-FFF2-40B4-BE49-F238E27FC236}">
                <a16:creationId xmlns:a16="http://schemas.microsoft.com/office/drawing/2014/main" id="{5CB03CBE-9A38-6C34-FCB1-B3CB2D1CA5D0}"/>
              </a:ext>
            </a:extLst>
          </p:cNvPr>
          <p:cNvSpPr txBox="1"/>
          <p:nvPr/>
        </p:nvSpPr>
        <p:spPr>
          <a:xfrm>
            <a:off x="4854298" y="5986911"/>
            <a:ext cx="6971780" cy="400110"/>
          </a:xfrm>
          <a:prstGeom prst="rect">
            <a:avLst/>
          </a:prstGeom>
          <a:noFill/>
        </p:spPr>
        <p:txBody>
          <a:bodyPr wrap="none" rtlCol="0">
            <a:spAutoFit/>
          </a:bodyPr>
          <a:lstStyle/>
          <a:p>
            <a:r>
              <a:rPr lang="en-US" sz="2000" b="1" dirty="0"/>
              <a:t>Is it </a:t>
            </a:r>
            <a:r>
              <a:rPr lang="en-US" sz="2000" b="1" dirty="0" err="1"/>
              <a:t>successfull</a:t>
            </a:r>
            <a:r>
              <a:rPr lang="en-US" sz="2000" b="1" dirty="0"/>
              <a:t>? Is extension bound to particular object?</a:t>
            </a:r>
            <a:endParaRPr lang="sk-SK" sz="2000" b="1" dirty="0"/>
          </a:p>
        </p:txBody>
      </p:sp>
      <p:sp>
        <p:nvSpPr>
          <p:cNvPr id="20" name="BlokTextu 19">
            <a:extLst>
              <a:ext uri="{FF2B5EF4-FFF2-40B4-BE49-F238E27FC236}">
                <a16:creationId xmlns:a16="http://schemas.microsoft.com/office/drawing/2014/main" id="{F7AC0B6E-02DB-9F58-CE85-EFDCAB98976E}"/>
              </a:ext>
            </a:extLst>
          </p:cNvPr>
          <p:cNvSpPr txBox="1"/>
          <p:nvPr/>
        </p:nvSpPr>
        <p:spPr>
          <a:xfrm>
            <a:off x="7988876" y="975519"/>
            <a:ext cx="3292889" cy="369332"/>
          </a:xfrm>
          <a:prstGeom prst="rect">
            <a:avLst/>
          </a:prstGeom>
          <a:noFill/>
        </p:spPr>
        <p:txBody>
          <a:bodyPr wrap="none" rtlCol="0">
            <a:spAutoFit/>
          </a:bodyPr>
          <a:lstStyle/>
          <a:p>
            <a:r>
              <a:rPr lang="sk-SK" sz="1800" b="1" dirty="0" err="1"/>
              <a:t>Dynamic</a:t>
            </a:r>
            <a:r>
              <a:rPr lang="sk-SK" sz="1800" b="1" dirty="0"/>
              <a:t> </a:t>
            </a:r>
            <a:r>
              <a:rPr lang="sk-SK" sz="1800" b="1" dirty="0" err="1"/>
              <a:t>Object</a:t>
            </a:r>
            <a:r>
              <a:rPr lang="sk-SK" sz="1800" b="1" dirty="0"/>
              <a:t> </a:t>
            </a:r>
            <a:r>
              <a:rPr lang="sk-SK" sz="1800" b="1" dirty="0" err="1"/>
              <a:t>Modification</a:t>
            </a:r>
            <a:endParaRPr lang="sk-SK" dirty="0"/>
          </a:p>
        </p:txBody>
      </p:sp>
    </p:spTree>
    <p:extLst>
      <p:ext uri="{BB962C8B-B14F-4D97-AF65-F5344CB8AC3E}">
        <p14:creationId xmlns:p14="http://schemas.microsoft.com/office/powerpoint/2010/main" val="25749916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E3B694A2-BEFA-A2F2-B7E5-CC67B2B8165F}"/>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945FCDD1-780B-CE9B-C285-13ECD3D3C7B7}"/>
              </a:ext>
            </a:extLst>
          </p:cNvPr>
          <p:cNvPicPr>
            <a:picLocks noChangeAspect="1"/>
          </p:cNvPicPr>
          <p:nvPr/>
        </p:nvPicPr>
        <p:blipFill>
          <a:blip r:embed="rId2"/>
          <a:stretch>
            <a:fillRect/>
          </a:stretch>
        </p:blipFill>
        <p:spPr>
          <a:xfrm>
            <a:off x="0" y="1701377"/>
            <a:ext cx="12146070" cy="4582164"/>
          </a:xfrm>
          <a:prstGeom prst="rect">
            <a:avLst/>
          </a:prstGeom>
        </p:spPr>
      </p:pic>
      <p:sp>
        <p:nvSpPr>
          <p:cNvPr id="6" name="Nadpis 1">
            <a:extLst>
              <a:ext uri="{FF2B5EF4-FFF2-40B4-BE49-F238E27FC236}">
                <a16:creationId xmlns:a16="http://schemas.microsoft.com/office/drawing/2014/main" id="{40CB7732-6C36-7C4A-6F76-A5865F44547F}"/>
              </a:ext>
            </a:extLst>
          </p:cNvPr>
          <p:cNvSpPr txBox="1">
            <a:spLocks/>
          </p:cNvSpPr>
          <p:nvPr/>
        </p:nvSpPr>
        <p:spPr>
          <a:xfrm>
            <a:off x="290707" y="149167"/>
            <a:ext cx="10510259"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a:t>Test</a:t>
            </a:r>
            <a:endParaRPr lang="sk-SK" sz="5400" b="1" dirty="0"/>
          </a:p>
        </p:txBody>
      </p:sp>
      <p:pic>
        <p:nvPicPr>
          <p:cNvPr id="4" name="Obrázok 3">
            <a:extLst>
              <a:ext uri="{FF2B5EF4-FFF2-40B4-BE49-F238E27FC236}">
                <a16:creationId xmlns:a16="http://schemas.microsoft.com/office/drawing/2014/main" id="{958EB5DE-0BE3-47E6-ED14-0658C637AED3}"/>
              </a:ext>
            </a:extLst>
          </p:cNvPr>
          <p:cNvPicPr>
            <a:picLocks noChangeAspect="1"/>
          </p:cNvPicPr>
          <p:nvPr/>
        </p:nvPicPr>
        <p:blipFill>
          <a:blip r:embed="rId3"/>
          <a:stretch>
            <a:fillRect/>
          </a:stretch>
        </p:blipFill>
        <p:spPr>
          <a:xfrm>
            <a:off x="3406961" y="0"/>
            <a:ext cx="8785039" cy="3563016"/>
          </a:xfrm>
          <a:prstGeom prst="rect">
            <a:avLst/>
          </a:prstGeom>
        </p:spPr>
      </p:pic>
    </p:spTree>
    <p:extLst>
      <p:ext uri="{BB962C8B-B14F-4D97-AF65-F5344CB8AC3E}">
        <p14:creationId xmlns:p14="http://schemas.microsoft.com/office/powerpoint/2010/main" val="3342430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775F12C0-3F2B-4A58-8440-544823B39962}"/>
              </a:ext>
            </a:extLst>
          </p:cNvPr>
          <p:cNvSpPr txBox="1">
            <a:spLocks/>
          </p:cNvSpPr>
          <p:nvPr/>
        </p:nvSpPr>
        <p:spPr>
          <a:xfrm>
            <a:off x="1407626" y="2272704"/>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t>AspectJ Basics</a:t>
            </a:r>
            <a:endParaRPr lang="sk-SK" sz="6000" b="1" dirty="0"/>
          </a:p>
        </p:txBody>
      </p:sp>
    </p:spTree>
    <p:extLst>
      <p:ext uri="{BB962C8B-B14F-4D97-AF65-F5344CB8AC3E}">
        <p14:creationId xmlns:p14="http://schemas.microsoft.com/office/powerpoint/2010/main" val="2939955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94965A82-3963-0F44-5185-978032912923}"/>
              </a:ext>
            </a:extLst>
          </p:cNvPr>
          <p:cNvSpPr>
            <a:spLocks noGrp="1"/>
          </p:cNvSpPr>
          <p:nvPr>
            <p:ph idx="1"/>
          </p:nvPr>
        </p:nvSpPr>
        <p:spPr/>
        <p:txBody>
          <a:bodyPr/>
          <a:lstStyle/>
          <a:p>
            <a:endParaRPr lang="sk-SK" dirty="0"/>
          </a:p>
        </p:txBody>
      </p:sp>
      <p:pic>
        <p:nvPicPr>
          <p:cNvPr id="5" name="Obrázok 4">
            <a:extLst>
              <a:ext uri="{FF2B5EF4-FFF2-40B4-BE49-F238E27FC236}">
                <a16:creationId xmlns:a16="http://schemas.microsoft.com/office/drawing/2014/main" id="{D482B7C4-0F10-7888-6069-519C45795156}"/>
              </a:ext>
            </a:extLst>
          </p:cNvPr>
          <p:cNvPicPr>
            <a:picLocks noChangeAspect="1"/>
          </p:cNvPicPr>
          <p:nvPr/>
        </p:nvPicPr>
        <p:blipFill>
          <a:blip r:embed="rId2"/>
          <a:stretch>
            <a:fillRect/>
          </a:stretch>
        </p:blipFill>
        <p:spPr>
          <a:xfrm>
            <a:off x="82229" y="0"/>
            <a:ext cx="6850618" cy="6858000"/>
          </a:xfrm>
          <a:prstGeom prst="rect">
            <a:avLst/>
          </a:prstGeom>
        </p:spPr>
      </p:pic>
      <p:sp>
        <p:nvSpPr>
          <p:cNvPr id="6" name="BlokTextu 5">
            <a:extLst>
              <a:ext uri="{FF2B5EF4-FFF2-40B4-BE49-F238E27FC236}">
                <a16:creationId xmlns:a16="http://schemas.microsoft.com/office/drawing/2014/main" id="{6E2E7884-8CCB-418C-01AE-7D6220A0BB4D}"/>
              </a:ext>
            </a:extLst>
          </p:cNvPr>
          <p:cNvSpPr txBox="1"/>
          <p:nvPr/>
        </p:nvSpPr>
        <p:spPr>
          <a:xfrm>
            <a:off x="5818718" y="5006165"/>
            <a:ext cx="5623591" cy="923330"/>
          </a:xfrm>
          <a:prstGeom prst="rect">
            <a:avLst/>
          </a:prstGeom>
          <a:noFill/>
        </p:spPr>
        <p:txBody>
          <a:bodyPr wrap="none" rtlCol="0">
            <a:spAutoFit/>
          </a:bodyPr>
          <a:lstStyle/>
          <a:p>
            <a:r>
              <a:rPr lang="fr-FR" b="0" i="0" dirty="0">
                <a:solidFill>
                  <a:srgbClr val="212529"/>
                </a:solidFill>
                <a:effectLst/>
                <a:latin typeface="Domine"/>
              </a:rPr>
              <a:t>Source: </a:t>
            </a:r>
            <a:r>
              <a:rPr lang="fr-FR" b="0" i="0" dirty="0">
                <a:solidFill>
                  <a:srgbClr val="212529"/>
                </a:solidFill>
                <a:effectLst/>
                <a:latin typeface="Domine"/>
                <a:hlinkClick r:id="rId3"/>
              </a:rPr>
              <a:t>https://sites.google.com/site/sites/system/errors/</a:t>
            </a:r>
            <a:endParaRPr lang="fr-FR" b="0" i="0" dirty="0">
              <a:solidFill>
                <a:srgbClr val="212529"/>
              </a:solidFill>
              <a:effectLst/>
              <a:latin typeface="Domine"/>
            </a:endParaRPr>
          </a:p>
          <a:p>
            <a:r>
              <a:rPr lang="fr-FR" b="0" i="0" dirty="0" err="1">
                <a:solidFill>
                  <a:srgbClr val="212529"/>
                </a:solidFill>
                <a:effectLst/>
                <a:latin typeface="Domine"/>
              </a:rPr>
              <a:t>WebspaceNotFound?path</a:t>
            </a:r>
            <a:r>
              <a:rPr lang="fr-FR" b="0" i="0" dirty="0">
                <a:solidFill>
                  <a:srgbClr val="212529"/>
                </a:solidFill>
                <a:effectLst/>
                <a:latin typeface="Domine"/>
              </a:rPr>
              <a:t>=%2Fjavatouch%2Fintroduction</a:t>
            </a:r>
          </a:p>
          <a:p>
            <a:r>
              <a:rPr lang="fr-FR" b="0" i="0" dirty="0" err="1">
                <a:solidFill>
                  <a:srgbClr val="212529"/>
                </a:solidFill>
                <a:effectLst/>
                <a:latin typeface="Domine"/>
              </a:rPr>
              <a:t>toaop</a:t>
            </a:r>
            <a:endParaRPr lang="sk-SK" dirty="0"/>
          </a:p>
        </p:txBody>
      </p:sp>
      <p:sp>
        <p:nvSpPr>
          <p:cNvPr id="2" name="Nadpis 1">
            <a:extLst>
              <a:ext uri="{FF2B5EF4-FFF2-40B4-BE49-F238E27FC236}">
                <a16:creationId xmlns:a16="http://schemas.microsoft.com/office/drawing/2014/main" id="{56C76FCE-DCF7-63C4-B92C-6A1601F022DC}"/>
              </a:ext>
            </a:extLst>
          </p:cNvPr>
          <p:cNvSpPr>
            <a:spLocks noGrp="1"/>
          </p:cNvSpPr>
          <p:nvPr>
            <p:ph type="title"/>
          </p:nvPr>
        </p:nvSpPr>
        <p:spPr>
          <a:xfrm>
            <a:off x="6458096" y="419895"/>
            <a:ext cx="8596668" cy="1320800"/>
          </a:xfrm>
        </p:spPr>
        <p:txBody>
          <a:bodyPr>
            <a:normAutofit/>
          </a:bodyPr>
          <a:lstStyle/>
          <a:p>
            <a:r>
              <a:rPr lang="en-US" sz="5400" b="1" dirty="0"/>
              <a:t>Weaving</a:t>
            </a:r>
            <a:endParaRPr lang="sk-SK" sz="5400" b="1" dirty="0"/>
          </a:p>
        </p:txBody>
      </p:sp>
    </p:spTree>
    <p:extLst>
      <p:ext uri="{BB962C8B-B14F-4D97-AF65-F5344CB8AC3E}">
        <p14:creationId xmlns:p14="http://schemas.microsoft.com/office/powerpoint/2010/main" val="2264051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59D4E6-19C1-7FCD-A7BF-33B7F9D3821A}"/>
              </a:ext>
            </a:extLst>
          </p:cNvPr>
          <p:cNvSpPr>
            <a:spLocks noGrp="1"/>
          </p:cNvSpPr>
          <p:nvPr>
            <p:ph type="title"/>
          </p:nvPr>
        </p:nvSpPr>
        <p:spPr>
          <a:xfrm>
            <a:off x="425720" y="253487"/>
            <a:ext cx="8596668" cy="1320800"/>
          </a:xfrm>
        </p:spPr>
        <p:txBody>
          <a:bodyPr>
            <a:normAutofit/>
          </a:bodyPr>
          <a:lstStyle/>
          <a:p>
            <a:r>
              <a:rPr lang="en-US" sz="5400" b="1" dirty="0"/>
              <a:t>Advice</a:t>
            </a:r>
            <a:endParaRPr lang="sk-SK" sz="5400" b="1" dirty="0"/>
          </a:p>
        </p:txBody>
      </p:sp>
      <p:sp>
        <p:nvSpPr>
          <p:cNvPr id="4" name="BlokTextu 3">
            <a:extLst>
              <a:ext uri="{FF2B5EF4-FFF2-40B4-BE49-F238E27FC236}">
                <a16:creationId xmlns:a16="http://schemas.microsoft.com/office/drawing/2014/main" id="{95CCE3C3-15D7-05DD-67AD-940699301B03}"/>
              </a:ext>
            </a:extLst>
          </p:cNvPr>
          <p:cNvSpPr txBox="1"/>
          <p:nvPr/>
        </p:nvSpPr>
        <p:spPr>
          <a:xfrm>
            <a:off x="260022" y="1278180"/>
            <a:ext cx="9290107" cy="2031325"/>
          </a:xfrm>
          <a:prstGeom prst="rect">
            <a:avLst/>
          </a:prstGeom>
          <a:noFill/>
        </p:spPr>
        <p:txBody>
          <a:bodyPr wrap="none" rtlCol="0">
            <a:spAutoFit/>
          </a:bodyPr>
          <a:lstStyle/>
          <a:p>
            <a:pPr lvl="1"/>
            <a:r>
              <a:rPr lang="en-US" dirty="0"/>
              <a:t>- The advice is the action and decision-making part which it allows for the </a:t>
            </a:r>
          </a:p>
          <a:p>
            <a:pPr lvl="1"/>
            <a:r>
              <a:rPr lang="en-US" dirty="0"/>
              <a:t>	expression of intersecting action at the joining point (</a:t>
            </a:r>
            <a:r>
              <a:rPr lang="en-US" dirty="0" err="1"/>
              <a:t>Laddad</a:t>
            </a:r>
            <a:r>
              <a:rPr lang="en-US" dirty="0"/>
              <a:t> 2003). </a:t>
            </a:r>
          </a:p>
          <a:p>
            <a:pPr lvl="1"/>
            <a:r>
              <a:rPr lang="en-US" dirty="0"/>
              <a:t>	Point connection is captured by the corresponding pointcut. It is implemented </a:t>
            </a:r>
          </a:p>
          <a:p>
            <a:pPr lvl="1"/>
            <a:r>
              <a:rPr lang="en-US" dirty="0"/>
              <a:t>	as construction in the form of a method called before (before), behind (after)</a:t>
            </a:r>
          </a:p>
          <a:p>
            <a:pPr lvl="1"/>
            <a:r>
              <a:rPr lang="en-US" dirty="0"/>
              <a:t>	or wrapping (around) the specified join point.</a:t>
            </a:r>
          </a:p>
          <a:p>
            <a:pPr lvl="1"/>
            <a:r>
              <a:rPr lang="en-US" dirty="0"/>
              <a:t>- To express modification of original code</a:t>
            </a:r>
          </a:p>
          <a:p>
            <a:endParaRPr lang="sk-SK" dirty="0"/>
          </a:p>
        </p:txBody>
      </p:sp>
      <p:sp>
        <p:nvSpPr>
          <p:cNvPr id="5" name="Zástupný objekt pre obsah 2">
            <a:extLst>
              <a:ext uri="{FF2B5EF4-FFF2-40B4-BE49-F238E27FC236}">
                <a16:creationId xmlns:a16="http://schemas.microsoft.com/office/drawing/2014/main" id="{CC1A62B3-EC2A-0286-9448-EA76C9335083}"/>
              </a:ext>
            </a:extLst>
          </p:cNvPr>
          <p:cNvSpPr>
            <a:spLocks noGrp="1"/>
          </p:cNvSpPr>
          <p:nvPr>
            <p:ph idx="1"/>
          </p:nvPr>
        </p:nvSpPr>
        <p:spPr>
          <a:xfrm>
            <a:off x="1406852" y="3191194"/>
            <a:ext cx="8946059" cy="3666805"/>
          </a:xfrm>
        </p:spPr>
        <p:txBody>
          <a:bodyPr>
            <a:normAutofit fontScale="85000" lnSpcReduction="20000"/>
          </a:bodyPr>
          <a:lstStyle/>
          <a:p>
            <a:pPr algn="l"/>
            <a:r>
              <a:rPr lang="en-US" sz="1800" dirty="0">
                <a:solidFill>
                  <a:srgbClr val="000000"/>
                </a:solidFill>
                <a:latin typeface="Consolas" panose="020B0609020204030204" pitchFamily="49" charset="0"/>
              </a:rPr>
              <a:t>Player </a:t>
            </a:r>
            <a:r>
              <a:rPr lang="en-US" sz="1800" b="1" dirty="0">
                <a:solidFill>
                  <a:srgbClr val="7F0055"/>
                </a:solidFill>
                <a:latin typeface="Consolas" panose="020B0609020204030204" pitchFamily="49" charset="0"/>
              </a:rPr>
              <a:t>around</a:t>
            </a:r>
            <a:r>
              <a:rPr lang="en-US" sz="1800" b="1" dirty="0">
                <a:solidFill>
                  <a:srgbClr val="000000"/>
                </a:solidFill>
                <a:latin typeface="Consolas" panose="020B0609020204030204" pitchFamily="49" charset="0"/>
              </a:rPr>
              <a:t>(): </a:t>
            </a:r>
            <a:r>
              <a:rPr lang="en-US" sz="1800" b="1" dirty="0" err="1">
                <a:solidFill>
                  <a:srgbClr val="7F0055"/>
                </a:solidFill>
                <a:latin typeface="Consolas" panose="020B0609020204030204" pitchFamily="49" charset="0"/>
              </a:rPr>
              <a:t>myPointcut</a:t>
            </a:r>
            <a:r>
              <a:rPr lang="en-US" b="1" dirty="0">
                <a:solidFill>
                  <a:srgbClr val="7F0055"/>
                </a:solidFill>
                <a:latin typeface="Consolas" panose="020B0609020204030204" pitchFamily="49" charset="0"/>
              </a:rPr>
              <a:t> </a:t>
            </a:r>
            <a:r>
              <a:rPr lang="en-US" sz="1800" b="1" dirty="0">
                <a:solidFill>
                  <a:srgbClr val="000000"/>
                </a:solidFill>
                <a:latin typeface="Consolas" panose="020B0609020204030204" pitchFamily="49" charset="0"/>
              </a:rPr>
              <a:t>{</a:t>
            </a:r>
          </a:p>
          <a:p>
            <a:pPr lvl="1"/>
            <a:r>
              <a:rPr lang="sk-SK" dirty="0" err="1">
                <a:solidFill>
                  <a:srgbClr val="000000"/>
                </a:solidFill>
                <a:latin typeface="Consolas" panose="020B0609020204030204" pitchFamily="49" charset="0"/>
              </a:rPr>
              <a:t>Scanner</a:t>
            </a:r>
            <a:r>
              <a:rPr lang="sk-SK" dirty="0">
                <a:solidFill>
                  <a:srgbClr val="000000"/>
                </a:solidFill>
                <a:latin typeface="Consolas" panose="020B0609020204030204" pitchFamily="49" charset="0"/>
              </a:rPr>
              <a:t> </a:t>
            </a:r>
            <a:r>
              <a:rPr lang="sk-SK" dirty="0" err="1">
                <a:solidFill>
                  <a:srgbClr val="000000"/>
                </a:solidFill>
                <a:latin typeface="Consolas" panose="020B0609020204030204" pitchFamily="49" charset="0"/>
              </a:rPr>
              <a:t>reader</a:t>
            </a:r>
            <a:r>
              <a:rPr lang="sk-SK" dirty="0">
                <a:solidFill>
                  <a:srgbClr val="000000"/>
                </a:solidFill>
                <a:latin typeface="Consolas" panose="020B0609020204030204" pitchFamily="49" charset="0"/>
              </a:rPr>
              <a:t> = </a:t>
            </a:r>
            <a:r>
              <a:rPr lang="sk-SK" dirty="0" err="1">
                <a:solidFill>
                  <a:srgbClr val="000000"/>
                </a:solidFill>
                <a:latin typeface="Consolas" panose="020B0609020204030204" pitchFamily="49" charset="0"/>
              </a:rPr>
              <a:t>InputReader.getReader</a:t>
            </a:r>
            <a:r>
              <a:rPr lang="sk-SK" dirty="0">
                <a:solidFill>
                  <a:srgbClr val="000000"/>
                </a:solidFill>
                <a:latin typeface="Consolas" panose="020B0609020204030204" pitchFamily="49" charset="0"/>
              </a:rPr>
              <a:t>();</a:t>
            </a:r>
          </a:p>
          <a:p>
            <a:pPr lvl="1"/>
            <a:r>
              <a:rPr lang="en-US" dirty="0" err="1">
                <a:solidFill>
                  <a:srgbClr val="000000"/>
                </a:solidFill>
                <a:latin typeface="Consolas" panose="020B0609020204030204" pitchFamily="49" charset="0"/>
              </a:rPr>
              <a:t>System.out.println</a:t>
            </a:r>
            <a:r>
              <a:rPr lang="en-US" dirty="0">
                <a:solidFill>
                  <a:srgbClr val="000000"/>
                </a:solidFill>
                <a:latin typeface="Consolas" panose="020B0609020204030204" pitchFamily="49" charset="0"/>
              </a:rPr>
              <a:t>(</a:t>
            </a:r>
            <a:r>
              <a:rPr lang="en-US" dirty="0">
                <a:solidFill>
                  <a:srgbClr val="2A00FF"/>
                </a:solidFill>
                <a:latin typeface="Consolas" panose="020B0609020204030204" pitchFamily="49" charset="0"/>
              </a:rPr>
              <a:t>"Set player name:"</a:t>
            </a:r>
            <a:r>
              <a:rPr lang="en-US" dirty="0">
                <a:solidFill>
                  <a:srgbClr val="000000"/>
                </a:solidFill>
                <a:latin typeface="Consolas" panose="020B0609020204030204" pitchFamily="49" charset="0"/>
              </a:rPr>
              <a:t>);</a:t>
            </a:r>
          </a:p>
          <a:p>
            <a:pPr lvl="1"/>
            <a:r>
              <a:rPr lang="en-US" dirty="0">
                <a:solidFill>
                  <a:srgbClr val="000000"/>
                </a:solidFill>
                <a:latin typeface="Consolas" panose="020B0609020204030204" pitchFamily="49" charset="0"/>
              </a:rPr>
              <a:t>String </a:t>
            </a:r>
            <a:r>
              <a:rPr lang="en-US" dirty="0" err="1">
                <a:solidFill>
                  <a:srgbClr val="000000"/>
                </a:solidFill>
                <a:latin typeface="Consolas" panose="020B0609020204030204" pitchFamily="49" charset="0"/>
              </a:rPr>
              <a:t>playerNameLine</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reader.nextLine</a:t>
            </a:r>
            <a:r>
              <a:rPr lang="en-US" dirty="0">
                <a:solidFill>
                  <a:srgbClr val="000000"/>
                </a:solidFill>
                <a:latin typeface="Consolas" panose="020B0609020204030204" pitchFamily="49" charset="0"/>
              </a:rPr>
              <a:t>().replace(</a:t>
            </a:r>
            <a:r>
              <a:rPr lang="en-US" dirty="0">
                <a:solidFill>
                  <a:srgbClr val="2A00FF"/>
                </a:solidFill>
                <a:latin typeface="Consolas" panose="020B0609020204030204" pitchFamily="49" charset="0"/>
              </a:rPr>
              <a:t>"\n"</a:t>
            </a:r>
            <a:r>
              <a:rPr lang="en-US" dirty="0">
                <a:solidFill>
                  <a:srgbClr val="000000"/>
                </a:solidFill>
                <a:latin typeface="Consolas" panose="020B0609020204030204" pitchFamily="49" charset="0"/>
              </a:rPr>
              <a:t>, </a:t>
            </a:r>
            <a:r>
              <a:rPr lang="en-US" dirty="0">
                <a:solidFill>
                  <a:srgbClr val="2A00FF"/>
                </a:solidFill>
                <a:latin typeface="Consolas" panose="020B0609020204030204" pitchFamily="49" charset="0"/>
              </a:rPr>
              <a:t>""</a:t>
            </a:r>
            <a:r>
              <a:rPr lang="en-US" dirty="0">
                <a:solidFill>
                  <a:srgbClr val="000000"/>
                </a:solidFill>
                <a:latin typeface="Consolas" panose="020B0609020204030204" pitchFamily="49" charset="0"/>
              </a:rPr>
              <a:t>);</a:t>
            </a:r>
          </a:p>
          <a:p>
            <a:pPr algn="l"/>
            <a:endParaRPr lang="sk-SK" sz="1800" dirty="0">
              <a:latin typeface="Consolas" panose="020B0609020204030204" pitchFamily="49" charset="0"/>
            </a:endParaRPr>
          </a:p>
          <a:p>
            <a:pPr lvl="1"/>
            <a:r>
              <a:rPr lang="sk-SK" dirty="0" err="1">
                <a:solidFill>
                  <a:srgbClr val="000000"/>
                </a:solidFill>
                <a:latin typeface="Consolas" panose="020B0609020204030204" pitchFamily="49" charset="0"/>
              </a:rPr>
              <a:t>Player</a:t>
            </a:r>
            <a:r>
              <a:rPr lang="sk-SK" dirty="0">
                <a:solidFill>
                  <a:srgbClr val="000000"/>
                </a:solidFill>
                <a:latin typeface="Consolas" panose="020B0609020204030204" pitchFamily="49" charset="0"/>
              </a:rPr>
              <a:t> </a:t>
            </a:r>
            <a:r>
              <a:rPr lang="sk-SK" dirty="0" err="1">
                <a:solidFill>
                  <a:srgbClr val="000000"/>
                </a:solidFill>
                <a:latin typeface="Consolas" panose="020B0609020204030204" pitchFamily="49" charset="0"/>
              </a:rPr>
              <a:t>createdPlayer</a:t>
            </a:r>
            <a:r>
              <a:rPr lang="sk-SK" dirty="0">
                <a:solidFill>
                  <a:srgbClr val="000000"/>
                </a:solidFill>
                <a:latin typeface="Consolas" panose="020B0609020204030204" pitchFamily="49" charset="0"/>
              </a:rPr>
              <a:t> = </a:t>
            </a:r>
            <a:r>
              <a:rPr lang="sk-SK" b="1" dirty="0" err="1">
                <a:solidFill>
                  <a:srgbClr val="7F0055"/>
                </a:solidFill>
                <a:latin typeface="Consolas" panose="020B0609020204030204" pitchFamily="49" charset="0"/>
              </a:rPr>
              <a:t>proceed</a:t>
            </a:r>
            <a:r>
              <a:rPr lang="sk-SK" b="1" dirty="0">
                <a:solidFill>
                  <a:srgbClr val="000000"/>
                </a:solidFill>
                <a:latin typeface="Consolas" panose="020B0609020204030204" pitchFamily="49" charset="0"/>
              </a:rPr>
              <a:t>();</a:t>
            </a:r>
          </a:p>
          <a:p>
            <a:pPr lvl="1"/>
            <a:r>
              <a:rPr lang="sk-SK" dirty="0" err="1">
                <a:solidFill>
                  <a:srgbClr val="000000"/>
                </a:solidFill>
                <a:latin typeface="Consolas" panose="020B0609020204030204" pitchFamily="49" charset="0"/>
              </a:rPr>
              <a:t>createdPlayer.setName</a:t>
            </a:r>
            <a:r>
              <a:rPr lang="sk-SK" dirty="0">
                <a:solidFill>
                  <a:srgbClr val="000000"/>
                </a:solidFill>
                <a:latin typeface="Consolas" panose="020B0609020204030204" pitchFamily="49" charset="0"/>
              </a:rPr>
              <a:t>(</a:t>
            </a:r>
            <a:r>
              <a:rPr lang="sk-SK" dirty="0" err="1">
                <a:solidFill>
                  <a:srgbClr val="000000"/>
                </a:solidFill>
                <a:latin typeface="Consolas" panose="020B0609020204030204" pitchFamily="49" charset="0"/>
              </a:rPr>
              <a:t>playerNameLine</a:t>
            </a:r>
            <a:r>
              <a:rPr lang="sk-SK" dirty="0">
                <a:solidFill>
                  <a:srgbClr val="000000"/>
                </a:solidFill>
                <a:latin typeface="Consolas" panose="020B0609020204030204" pitchFamily="49" charset="0"/>
              </a:rPr>
              <a:t>);</a:t>
            </a:r>
          </a:p>
          <a:p>
            <a:pPr algn="l"/>
            <a:endParaRPr lang="sk-SK" sz="1800" dirty="0">
              <a:latin typeface="Consolas" panose="020B0609020204030204" pitchFamily="49" charset="0"/>
            </a:endParaRPr>
          </a:p>
          <a:p>
            <a:pPr lvl="1"/>
            <a:r>
              <a:rPr lang="en-US" dirty="0" err="1">
                <a:solidFill>
                  <a:srgbClr val="000000"/>
                </a:solidFill>
                <a:latin typeface="Consolas" panose="020B0609020204030204" pitchFamily="49" charset="0"/>
              </a:rPr>
              <a:t>System.out.println</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createdPlayer.getName</a:t>
            </a:r>
            <a:r>
              <a:rPr lang="en-US" dirty="0">
                <a:solidFill>
                  <a:srgbClr val="000000"/>
                </a:solidFill>
                <a:latin typeface="Consolas" panose="020B0609020204030204" pitchFamily="49" charset="0"/>
              </a:rPr>
              <a:t>());</a:t>
            </a:r>
          </a:p>
          <a:p>
            <a:pPr marL="0" indent="0" algn="l">
              <a:buNone/>
            </a:pPr>
            <a:endParaRPr lang="sk-SK" sz="1800" dirty="0">
              <a:latin typeface="Consolas" panose="020B0609020204030204" pitchFamily="49" charset="0"/>
            </a:endParaRPr>
          </a:p>
          <a:p>
            <a:pPr lvl="1"/>
            <a:r>
              <a:rPr lang="sk-SK" b="1" dirty="0" err="1">
                <a:solidFill>
                  <a:srgbClr val="7F0055"/>
                </a:solidFill>
                <a:latin typeface="Consolas" panose="020B0609020204030204" pitchFamily="49" charset="0"/>
              </a:rPr>
              <a:t>return</a:t>
            </a:r>
            <a:r>
              <a:rPr lang="sk-SK" b="1" dirty="0">
                <a:solidFill>
                  <a:srgbClr val="000000"/>
                </a:solidFill>
                <a:latin typeface="Consolas" panose="020B0609020204030204" pitchFamily="49" charset="0"/>
              </a:rPr>
              <a:t> </a:t>
            </a:r>
            <a:r>
              <a:rPr lang="sk-SK" b="1" dirty="0" err="1">
                <a:solidFill>
                  <a:srgbClr val="000000"/>
                </a:solidFill>
                <a:latin typeface="Consolas" panose="020B0609020204030204" pitchFamily="49" charset="0"/>
              </a:rPr>
              <a:t>createdPlayer</a:t>
            </a:r>
            <a:r>
              <a:rPr lang="sk-SK" b="1" dirty="0">
                <a:solidFill>
                  <a:srgbClr val="000000"/>
                </a:solidFill>
                <a:latin typeface="Consolas" panose="020B0609020204030204" pitchFamily="49" charset="0"/>
              </a:rPr>
              <a:t>;</a:t>
            </a:r>
          </a:p>
          <a:p>
            <a:pPr algn="l"/>
            <a:r>
              <a:rPr lang="sk-SK" sz="1800" dirty="0">
                <a:solidFill>
                  <a:srgbClr val="000000"/>
                </a:solidFill>
                <a:latin typeface="Consolas" panose="020B0609020204030204" pitchFamily="49" charset="0"/>
              </a:rPr>
              <a:t>}</a:t>
            </a:r>
            <a:endParaRPr lang="sk-SK" dirty="0"/>
          </a:p>
        </p:txBody>
      </p:sp>
    </p:spTree>
    <p:extLst>
      <p:ext uri="{BB962C8B-B14F-4D97-AF65-F5344CB8AC3E}">
        <p14:creationId xmlns:p14="http://schemas.microsoft.com/office/powerpoint/2010/main" val="3496250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a:extLst>
              <a:ext uri="{FF2B5EF4-FFF2-40B4-BE49-F238E27FC236}">
                <a16:creationId xmlns:a16="http://schemas.microsoft.com/office/drawing/2014/main" id="{75CDB38F-9D84-1D0F-6B0E-641E58510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339" y="1951295"/>
            <a:ext cx="6909661" cy="5435600"/>
          </a:xfrm>
          <a:prstGeom prst="rect">
            <a:avLst/>
          </a:prstGeom>
        </p:spPr>
      </p:pic>
      <p:pic>
        <p:nvPicPr>
          <p:cNvPr id="13" name="Obrázok 12">
            <a:extLst>
              <a:ext uri="{FF2B5EF4-FFF2-40B4-BE49-F238E27FC236}">
                <a16:creationId xmlns:a16="http://schemas.microsoft.com/office/drawing/2014/main" id="{7B466598-0E98-9C06-6AF1-DF357B000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401" y="-6060"/>
            <a:ext cx="7474681" cy="6933394"/>
          </a:xfrm>
          <a:prstGeom prst="rect">
            <a:avLst/>
          </a:prstGeom>
        </p:spPr>
      </p:pic>
      <p:sp>
        <p:nvSpPr>
          <p:cNvPr id="11" name="Dvojitá vlna 10">
            <a:extLst>
              <a:ext uri="{FF2B5EF4-FFF2-40B4-BE49-F238E27FC236}">
                <a16:creationId xmlns:a16="http://schemas.microsoft.com/office/drawing/2014/main" id="{A34B2E9B-E718-D62D-EE16-C121565C6071}"/>
              </a:ext>
            </a:extLst>
          </p:cNvPr>
          <p:cNvSpPr/>
          <p:nvPr/>
        </p:nvSpPr>
        <p:spPr>
          <a:xfrm>
            <a:off x="3210561" y="-156902"/>
            <a:ext cx="8248764" cy="3368039"/>
          </a:xfrm>
          <a:prstGeom prst="doubleWav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k-SK">
              <a:solidFill>
                <a:schemeClr val="bg1">
                  <a:lumMod val="85000"/>
                </a:schemeClr>
              </a:solidFill>
            </a:endParaRPr>
          </a:p>
        </p:txBody>
      </p:sp>
      <p:sp>
        <p:nvSpPr>
          <p:cNvPr id="8" name="Nadpis 1">
            <a:extLst>
              <a:ext uri="{FF2B5EF4-FFF2-40B4-BE49-F238E27FC236}">
                <a16:creationId xmlns:a16="http://schemas.microsoft.com/office/drawing/2014/main" id="{1D50AE19-B7F7-3A97-6211-84B4444EAC5B}"/>
              </a:ext>
            </a:extLst>
          </p:cNvPr>
          <p:cNvSpPr txBox="1">
            <a:spLocks/>
          </p:cNvSpPr>
          <p:nvPr/>
        </p:nvSpPr>
        <p:spPr>
          <a:xfrm>
            <a:off x="3641592" y="267275"/>
            <a:ext cx="8596668"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7200" b="1" dirty="0"/>
              <a:t>Software </a:t>
            </a:r>
            <a:r>
              <a:rPr lang="sk-SK" sz="7200" b="1" dirty="0" err="1"/>
              <a:t>product</a:t>
            </a:r>
            <a:r>
              <a:rPr lang="sk-SK" sz="7200" b="1" dirty="0"/>
              <a:t> </a:t>
            </a:r>
            <a:r>
              <a:rPr lang="sk-SK" sz="7200" b="1" dirty="0" err="1"/>
              <a:t>lines</a:t>
            </a:r>
            <a:endParaRPr lang="sk-SK" sz="7200" b="1" dirty="0"/>
          </a:p>
        </p:txBody>
      </p:sp>
      <p:sp>
        <p:nvSpPr>
          <p:cNvPr id="17" name="BlokTextu 16">
            <a:extLst>
              <a:ext uri="{FF2B5EF4-FFF2-40B4-BE49-F238E27FC236}">
                <a16:creationId xmlns:a16="http://schemas.microsoft.com/office/drawing/2014/main" id="{4913249F-0C08-DEC5-DF76-557B1F9830EE}"/>
              </a:ext>
            </a:extLst>
          </p:cNvPr>
          <p:cNvSpPr txBox="1"/>
          <p:nvPr/>
        </p:nvSpPr>
        <p:spPr>
          <a:xfrm>
            <a:off x="64472" y="5438986"/>
            <a:ext cx="3193503" cy="1077218"/>
          </a:xfrm>
          <a:prstGeom prst="rect">
            <a:avLst/>
          </a:prstGeom>
          <a:noFill/>
        </p:spPr>
        <p:txBody>
          <a:bodyPr wrap="none" rtlCol="0">
            <a:spAutoFit/>
          </a:bodyPr>
          <a:lstStyle/>
          <a:p>
            <a:r>
              <a:rPr lang="en-US" sz="3200" b="1" dirty="0">
                <a:solidFill>
                  <a:srgbClr val="FF0000"/>
                </a:solidFill>
                <a:effectLst>
                  <a:outerShdw blurRad="38100" dist="38100" dir="2700000" algn="tl">
                    <a:srgbClr val="000000">
                      <a:alpha val="43137"/>
                    </a:srgbClr>
                  </a:outerShdw>
                </a:effectLst>
              </a:rPr>
              <a:t>NO ASPECTS </a:t>
            </a:r>
          </a:p>
          <a:p>
            <a:r>
              <a:rPr lang="en-US" sz="3200" b="1" dirty="0">
                <a:solidFill>
                  <a:srgbClr val="FF0000"/>
                </a:solidFill>
                <a:effectLst>
                  <a:outerShdw blurRad="38100" dist="38100" dir="2700000" algn="tl">
                    <a:srgbClr val="000000">
                      <a:alpha val="43137"/>
                    </a:srgbClr>
                  </a:outerShdw>
                </a:effectLst>
              </a:rPr>
              <a:t>	IN PRODUCTS</a:t>
            </a:r>
            <a:endParaRPr lang="sk-SK"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02518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39EA2C-F20C-ADAD-DC39-075F176BEA82}"/>
              </a:ext>
            </a:extLst>
          </p:cNvPr>
          <p:cNvSpPr>
            <a:spLocks noGrp="1"/>
          </p:cNvSpPr>
          <p:nvPr>
            <p:ph type="title"/>
          </p:nvPr>
        </p:nvSpPr>
        <p:spPr>
          <a:xfrm>
            <a:off x="501970" y="217243"/>
            <a:ext cx="8596668" cy="1320800"/>
          </a:xfrm>
        </p:spPr>
        <p:txBody>
          <a:bodyPr>
            <a:normAutofit/>
          </a:bodyPr>
          <a:lstStyle/>
          <a:p>
            <a:r>
              <a:rPr lang="en-US" sz="5400" b="1" dirty="0"/>
              <a:t>Pointcut</a:t>
            </a:r>
            <a:endParaRPr lang="sk-SK" sz="5400" b="1" dirty="0"/>
          </a:p>
        </p:txBody>
      </p:sp>
      <p:sp>
        <p:nvSpPr>
          <p:cNvPr id="4" name="BlokTextu 3">
            <a:extLst>
              <a:ext uri="{FF2B5EF4-FFF2-40B4-BE49-F238E27FC236}">
                <a16:creationId xmlns:a16="http://schemas.microsoft.com/office/drawing/2014/main" id="{A5F56C01-5151-1F47-28E1-6330514610F8}"/>
              </a:ext>
            </a:extLst>
          </p:cNvPr>
          <p:cNvSpPr txBox="1"/>
          <p:nvPr/>
        </p:nvSpPr>
        <p:spPr>
          <a:xfrm>
            <a:off x="1288752" y="1048880"/>
            <a:ext cx="6542176" cy="646331"/>
          </a:xfrm>
          <a:prstGeom prst="rect">
            <a:avLst/>
          </a:prstGeom>
          <a:noFill/>
        </p:spPr>
        <p:txBody>
          <a:bodyPr wrap="none" rtlCol="0">
            <a:spAutoFit/>
          </a:bodyPr>
          <a:lstStyle/>
          <a:p>
            <a:r>
              <a:rPr lang="en-US" dirty="0"/>
              <a:t>-selects sets of join points and collects context in their place</a:t>
            </a:r>
          </a:p>
          <a:p>
            <a:endParaRPr lang="sk-SK" dirty="0"/>
          </a:p>
        </p:txBody>
      </p:sp>
      <p:sp>
        <p:nvSpPr>
          <p:cNvPr id="5" name="Zástupný objekt pre obsah 2">
            <a:extLst>
              <a:ext uri="{FF2B5EF4-FFF2-40B4-BE49-F238E27FC236}">
                <a16:creationId xmlns:a16="http://schemas.microsoft.com/office/drawing/2014/main" id="{0598D4D8-5595-B790-EB85-5389615969A6}"/>
              </a:ext>
            </a:extLst>
          </p:cNvPr>
          <p:cNvSpPr>
            <a:spLocks noGrp="1"/>
          </p:cNvSpPr>
          <p:nvPr>
            <p:ph idx="1"/>
          </p:nvPr>
        </p:nvSpPr>
        <p:spPr>
          <a:xfrm>
            <a:off x="1658523" y="3971502"/>
            <a:ext cx="8946059" cy="425156"/>
          </a:xfrm>
        </p:spPr>
        <p:txBody>
          <a:bodyPr>
            <a:normAutofit/>
          </a:bodyPr>
          <a:lstStyle/>
          <a:p>
            <a:pPr algn="l"/>
            <a:r>
              <a:rPr lang="en-US" sz="1800" b="1" dirty="0">
                <a:solidFill>
                  <a:srgbClr val="7F0055"/>
                </a:solidFill>
                <a:latin typeface="Consolas" panose="020B0609020204030204" pitchFamily="49" charset="0"/>
              </a:rPr>
              <a:t>call</a:t>
            </a:r>
            <a:r>
              <a:rPr lang="en-US" sz="1800" b="1" dirty="0">
                <a:solidFill>
                  <a:srgbClr val="000000"/>
                </a:solidFill>
                <a:latin typeface="Consolas" panose="020B0609020204030204" pitchFamily="49" charset="0"/>
              </a:rPr>
              <a:t>(</a:t>
            </a:r>
            <a:r>
              <a:rPr lang="en-US" sz="1800" b="1" dirty="0" err="1">
                <a:solidFill>
                  <a:srgbClr val="00B050"/>
                </a:solidFill>
                <a:latin typeface="Consolas" panose="020B0609020204030204" pitchFamily="49" charset="0"/>
              </a:rPr>
              <a:t>Player.new</a:t>
            </a:r>
            <a:r>
              <a:rPr lang="en-US" sz="1800" b="1" dirty="0">
                <a:solidFill>
                  <a:srgbClr val="00B050"/>
                </a:solidFill>
                <a:latin typeface="Consolas" panose="020B0609020204030204" pitchFamily="49" charset="0"/>
              </a:rPr>
              <a:t>(..)</a:t>
            </a:r>
            <a:r>
              <a:rPr lang="en-US" sz="1800" b="1" dirty="0">
                <a:solidFill>
                  <a:srgbClr val="000000"/>
                </a:solidFill>
                <a:latin typeface="Consolas" panose="020B0609020204030204" pitchFamily="49" charset="0"/>
              </a:rPr>
              <a:t>) </a:t>
            </a:r>
            <a:r>
              <a:rPr lang="sk-SK" sz="1800" dirty="0">
                <a:solidFill>
                  <a:srgbClr val="000000"/>
                </a:solidFill>
                <a:latin typeface="Consolas" panose="020B0609020204030204" pitchFamily="49" charset="0"/>
              </a:rPr>
              <a:t>&amp;&amp; </a:t>
            </a:r>
            <a:r>
              <a:rPr lang="sk-SK" sz="1800" b="1" dirty="0" err="1">
                <a:solidFill>
                  <a:srgbClr val="FF0000"/>
                </a:solidFill>
                <a:latin typeface="Consolas" panose="020B0609020204030204" pitchFamily="49" charset="0"/>
              </a:rPr>
              <a:t>if</a:t>
            </a:r>
            <a:r>
              <a:rPr lang="sk-SK" sz="1800" b="1" dirty="0">
                <a:solidFill>
                  <a:srgbClr val="FF0000"/>
                </a:solidFill>
                <a:latin typeface="Consolas" panose="020B0609020204030204" pitchFamily="49" charset="0"/>
              </a:rPr>
              <a:t>(</a:t>
            </a:r>
            <a:r>
              <a:rPr lang="sk-SK" sz="1800" b="1" dirty="0" err="1">
                <a:solidFill>
                  <a:srgbClr val="FF0000"/>
                </a:solidFill>
                <a:latin typeface="Consolas" panose="020B0609020204030204" pitchFamily="49" charset="0"/>
              </a:rPr>
              <a:t>Configuration.setNames</a:t>
            </a:r>
            <a:r>
              <a:rPr lang="sk-SK" sz="1800" b="1" dirty="0">
                <a:solidFill>
                  <a:srgbClr val="FF0000"/>
                </a:solidFill>
                <a:latin typeface="Consolas" panose="020B0609020204030204" pitchFamily="49" charset="0"/>
              </a:rPr>
              <a:t>)</a:t>
            </a:r>
            <a:r>
              <a:rPr lang="en-US" sz="1800" b="1" dirty="0">
                <a:solidFill>
                  <a:srgbClr val="FF0000"/>
                </a:solidFill>
                <a:latin typeface="Consolas" panose="020B0609020204030204" pitchFamily="49" charset="0"/>
              </a:rPr>
              <a:t>;</a:t>
            </a:r>
            <a:endParaRPr lang="sk-SK" dirty="0"/>
          </a:p>
        </p:txBody>
      </p:sp>
      <p:sp>
        <p:nvSpPr>
          <p:cNvPr id="6" name="BlokTextu 5">
            <a:extLst>
              <a:ext uri="{FF2B5EF4-FFF2-40B4-BE49-F238E27FC236}">
                <a16:creationId xmlns:a16="http://schemas.microsoft.com/office/drawing/2014/main" id="{07143665-82ED-DADE-18FC-01C107615737}"/>
              </a:ext>
            </a:extLst>
          </p:cNvPr>
          <p:cNvSpPr txBox="1"/>
          <p:nvPr/>
        </p:nvSpPr>
        <p:spPr>
          <a:xfrm>
            <a:off x="1982373" y="2386506"/>
            <a:ext cx="2717411" cy="369332"/>
          </a:xfrm>
          <a:prstGeom prst="rect">
            <a:avLst/>
          </a:prstGeom>
          <a:noFill/>
        </p:spPr>
        <p:txBody>
          <a:bodyPr wrap="none" rtlCol="0">
            <a:spAutoFit/>
          </a:bodyPr>
          <a:lstStyle/>
          <a:p>
            <a:r>
              <a:rPr lang="en-US" sz="1800" b="1" dirty="0">
                <a:solidFill>
                  <a:srgbClr val="7F0055"/>
                </a:solidFill>
                <a:latin typeface="Consolas" panose="020B0609020204030204" pitchFamily="49" charset="0"/>
              </a:rPr>
              <a:t>call</a:t>
            </a:r>
            <a:r>
              <a:rPr lang="en-US" sz="1800" b="1" dirty="0">
                <a:solidFill>
                  <a:srgbClr val="000000"/>
                </a:solidFill>
                <a:latin typeface="Consolas" panose="020B0609020204030204" pitchFamily="49" charset="0"/>
              </a:rPr>
              <a:t>(</a:t>
            </a:r>
            <a:r>
              <a:rPr lang="en-US" sz="1800" b="1" dirty="0" err="1">
                <a:solidFill>
                  <a:srgbClr val="00B050"/>
                </a:solidFill>
                <a:latin typeface="Consolas" panose="020B0609020204030204" pitchFamily="49" charset="0"/>
              </a:rPr>
              <a:t>Player.new</a:t>
            </a:r>
            <a:r>
              <a:rPr lang="en-US" sz="1800" b="1" dirty="0">
                <a:solidFill>
                  <a:srgbClr val="00B050"/>
                </a:solidFill>
                <a:latin typeface="Consolas" panose="020B0609020204030204" pitchFamily="49" charset="0"/>
              </a:rPr>
              <a:t>(..)</a:t>
            </a:r>
            <a:r>
              <a:rPr lang="en-US" sz="1800" b="1" dirty="0">
                <a:solidFill>
                  <a:srgbClr val="000000"/>
                </a:solidFill>
                <a:latin typeface="Consolas" panose="020B0609020204030204" pitchFamily="49" charset="0"/>
              </a:rPr>
              <a:t>)</a:t>
            </a:r>
            <a:endParaRPr lang="sk-SK" dirty="0"/>
          </a:p>
        </p:txBody>
      </p:sp>
      <p:sp>
        <p:nvSpPr>
          <p:cNvPr id="7" name="BlokTextu 6">
            <a:extLst>
              <a:ext uri="{FF2B5EF4-FFF2-40B4-BE49-F238E27FC236}">
                <a16:creationId xmlns:a16="http://schemas.microsoft.com/office/drawing/2014/main" id="{90E52BA4-CB38-35D4-1C2D-C39A960D0983}"/>
              </a:ext>
            </a:extLst>
          </p:cNvPr>
          <p:cNvSpPr txBox="1"/>
          <p:nvPr/>
        </p:nvSpPr>
        <p:spPr>
          <a:xfrm>
            <a:off x="1288752" y="1995171"/>
            <a:ext cx="7577844" cy="369332"/>
          </a:xfrm>
          <a:prstGeom prst="rect">
            <a:avLst/>
          </a:prstGeom>
          <a:noFill/>
        </p:spPr>
        <p:txBody>
          <a:bodyPr wrap="none" rtlCol="0">
            <a:spAutoFit/>
          </a:bodyPr>
          <a:lstStyle/>
          <a:p>
            <a:r>
              <a:rPr lang="en-US" dirty="0"/>
              <a:t>To capture constructor call, when Player instance is going to be created</a:t>
            </a:r>
            <a:endParaRPr lang="sk-SK" dirty="0"/>
          </a:p>
        </p:txBody>
      </p:sp>
      <p:sp>
        <p:nvSpPr>
          <p:cNvPr id="8" name="BlokTextu 7">
            <a:extLst>
              <a:ext uri="{FF2B5EF4-FFF2-40B4-BE49-F238E27FC236}">
                <a16:creationId xmlns:a16="http://schemas.microsoft.com/office/drawing/2014/main" id="{CBC2F324-DC7B-0D15-555D-44543D35E38F}"/>
              </a:ext>
            </a:extLst>
          </p:cNvPr>
          <p:cNvSpPr txBox="1"/>
          <p:nvPr/>
        </p:nvSpPr>
        <p:spPr>
          <a:xfrm>
            <a:off x="1288752" y="3325171"/>
            <a:ext cx="7800662" cy="646331"/>
          </a:xfrm>
          <a:prstGeom prst="rect">
            <a:avLst/>
          </a:prstGeom>
          <a:noFill/>
        </p:spPr>
        <p:txBody>
          <a:bodyPr wrap="none" rtlCol="0">
            <a:spAutoFit/>
          </a:bodyPr>
          <a:lstStyle/>
          <a:p>
            <a:r>
              <a:rPr lang="en-US" dirty="0"/>
              <a:t>To capture constructor call, when Player instance is going to be created, </a:t>
            </a:r>
          </a:p>
          <a:p>
            <a:r>
              <a:rPr lang="en-US" dirty="0"/>
              <a:t>			but </a:t>
            </a:r>
            <a:r>
              <a:rPr lang="en-US" dirty="0" err="1"/>
              <a:t>setNames</a:t>
            </a:r>
            <a:r>
              <a:rPr lang="en-US" dirty="0"/>
              <a:t> from Configuration has to be true</a:t>
            </a:r>
            <a:endParaRPr lang="sk-SK" dirty="0"/>
          </a:p>
        </p:txBody>
      </p:sp>
      <p:sp>
        <p:nvSpPr>
          <p:cNvPr id="9" name="BlokTextu 8">
            <a:extLst>
              <a:ext uri="{FF2B5EF4-FFF2-40B4-BE49-F238E27FC236}">
                <a16:creationId xmlns:a16="http://schemas.microsoft.com/office/drawing/2014/main" id="{FC82B491-F3E7-46D3-BC07-14C0A6FF870F}"/>
              </a:ext>
            </a:extLst>
          </p:cNvPr>
          <p:cNvSpPr txBox="1"/>
          <p:nvPr/>
        </p:nvSpPr>
        <p:spPr>
          <a:xfrm>
            <a:off x="444773" y="1604148"/>
            <a:ext cx="1404552" cy="461665"/>
          </a:xfrm>
          <a:prstGeom prst="rect">
            <a:avLst/>
          </a:prstGeom>
          <a:noFill/>
        </p:spPr>
        <p:txBody>
          <a:bodyPr wrap="none" rtlCol="0">
            <a:spAutoFit/>
          </a:bodyPr>
          <a:lstStyle/>
          <a:p>
            <a:r>
              <a:rPr lang="en-US" sz="2400" b="1" dirty="0"/>
              <a:t>Example</a:t>
            </a:r>
            <a:endParaRPr lang="sk-SK" sz="2400" b="1" dirty="0"/>
          </a:p>
        </p:txBody>
      </p:sp>
      <p:sp>
        <p:nvSpPr>
          <p:cNvPr id="10" name="BlokTextu 9">
            <a:extLst>
              <a:ext uri="{FF2B5EF4-FFF2-40B4-BE49-F238E27FC236}">
                <a16:creationId xmlns:a16="http://schemas.microsoft.com/office/drawing/2014/main" id="{A4FC0385-8D83-F5D5-B010-9B422D69DF61}"/>
              </a:ext>
            </a:extLst>
          </p:cNvPr>
          <p:cNvSpPr txBox="1"/>
          <p:nvPr/>
        </p:nvSpPr>
        <p:spPr>
          <a:xfrm>
            <a:off x="467205" y="2935559"/>
            <a:ext cx="8313879" cy="461665"/>
          </a:xfrm>
          <a:prstGeom prst="rect">
            <a:avLst/>
          </a:prstGeom>
          <a:noFill/>
        </p:spPr>
        <p:txBody>
          <a:bodyPr wrap="none" rtlCol="0">
            <a:spAutoFit/>
          </a:bodyPr>
          <a:lstStyle/>
          <a:p>
            <a:r>
              <a:rPr lang="en-US" sz="2400" b="1" dirty="0"/>
              <a:t>To check condition (for example for variability handling)</a:t>
            </a:r>
            <a:endParaRPr lang="sk-SK" sz="2400" b="1" dirty="0"/>
          </a:p>
        </p:txBody>
      </p:sp>
      <p:pic>
        <p:nvPicPr>
          <p:cNvPr id="11" name="Obrázok 10">
            <a:extLst>
              <a:ext uri="{FF2B5EF4-FFF2-40B4-BE49-F238E27FC236}">
                <a16:creationId xmlns:a16="http://schemas.microsoft.com/office/drawing/2014/main" id="{C02B9184-011D-0626-DA8C-F0751FBB31BF}"/>
              </a:ext>
            </a:extLst>
          </p:cNvPr>
          <p:cNvPicPr>
            <a:picLocks noChangeAspect="1"/>
          </p:cNvPicPr>
          <p:nvPr/>
        </p:nvPicPr>
        <p:blipFill>
          <a:blip r:embed="rId2"/>
          <a:stretch>
            <a:fillRect/>
          </a:stretch>
        </p:blipFill>
        <p:spPr>
          <a:xfrm>
            <a:off x="1516378" y="4869107"/>
            <a:ext cx="8067675" cy="1771650"/>
          </a:xfrm>
          <a:prstGeom prst="rect">
            <a:avLst/>
          </a:prstGeom>
        </p:spPr>
      </p:pic>
      <p:sp>
        <p:nvSpPr>
          <p:cNvPr id="12" name="BlokTextu 11">
            <a:extLst>
              <a:ext uri="{FF2B5EF4-FFF2-40B4-BE49-F238E27FC236}">
                <a16:creationId xmlns:a16="http://schemas.microsoft.com/office/drawing/2014/main" id="{72FDC390-7EE4-23B2-9152-C93DEB358D79}"/>
              </a:ext>
            </a:extLst>
          </p:cNvPr>
          <p:cNvSpPr txBox="1"/>
          <p:nvPr/>
        </p:nvSpPr>
        <p:spPr>
          <a:xfrm>
            <a:off x="376244" y="4398627"/>
            <a:ext cx="8645315" cy="461665"/>
          </a:xfrm>
          <a:prstGeom prst="rect">
            <a:avLst/>
          </a:prstGeom>
          <a:noFill/>
        </p:spPr>
        <p:txBody>
          <a:bodyPr wrap="none" rtlCol="0">
            <a:spAutoFit/>
          </a:bodyPr>
          <a:lstStyle/>
          <a:p>
            <a:r>
              <a:rPr lang="en-US" sz="2400" b="1" dirty="0"/>
              <a:t>Complex examples with whole declaration (within aspect):</a:t>
            </a:r>
            <a:endParaRPr lang="sk-SK" sz="2400" b="1" dirty="0"/>
          </a:p>
        </p:txBody>
      </p:sp>
    </p:spTree>
    <p:extLst>
      <p:ext uri="{BB962C8B-B14F-4D97-AF65-F5344CB8AC3E}">
        <p14:creationId xmlns:p14="http://schemas.microsoft.com/office/powerpoint/2010/main" val="21680023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9C6D63-8782-BA86-1512-BF1CC05404BE}"/>
              </a:ext>
            </a:extLst>
          </p:cNvPr>
          <p:cNvSpPr>
            <a:spLocks noGrp="1"/>
          </p:cNvSpPr>
          <p:nvPr>
            <p:ph type="title"/>
          </p:nvPr>
        </p:nvSpPr>
        <p:spPr>
          <a:xfrm>
            <a:off x="573006" y="364124"/>
            <a:ext cx="8596668" cy="1320800"/>
          </a:xfrm>
        </p:spPr>
        <p:txBody>
          <a:bodyPr>
            <a:normAutofit/>
          </a:bodyPr>
          <a:lstStyle/>
          <a:p>
            <a:r>
              <a:rPr lang="en-US" sz="5400" b="1" dirty="0"/>
              <a:t>Pointcut language</a:t>
            </a:r>
            <a:endParaRPr lang="sk-SK" sz="5400" b="1" dirty="0"/>
          </a:p>
        </p:txBody>
      </p:sp>
      <p:sp>
        <p:nvSpPr>
          <p:cNvPr id="4" name="BlokTextu 3">
            <a:extLst>
              <a:ext uri="{FF2B5EF4-FFF2-40B4-BE49-F238E27FC236}">
                <a16:creationId xmlns:a16="http://schemas.microsoft.com/office/drawing/2014/main" id="{5B1BE160-D86B-B96F-EF5F-4A6FF931BC37}"/>
              </a:ext>
            </a:extLst>
          </p:cNvPr>
          <p:cNvSpPr txBox="1"/>
          <p:nvPr/>
        </p:nvSpPr>
        <p:spPr>
          <a:xfrm>
            <a:off x="1914867" y="1979381"/>
            <a:ext cx="2717411" cy="369332"/>
          </a:xfrm>
          <a:prstGeom prst="rect">
            <a:avLst/>
          </a:prstGeom>
          <a:noFill/>
        </p:spPr>
        <p:txBody>
          <a:bodyPr wrap="none" rtlCol="0">
            <a:spAutoFit/>
          </a:bodyPr>
          <a:lstStyle/>
          <a:p>
            <a:r>
              <a:rPr lang="en-US" sz="1800" b="1" dirty="0">
                <a:solidFill>
                  <a:srgbClr val="00B0F0"/>
                </a:solidFill>
                <a:latin typeface="Consolas" panose="020B0609020204030204" pitchFamily="49" charset="0"/>
              </a:rPr>
              <a:t>call</a:t>
            </a:r>
            <a:r>
              <a:rPr lang="en-US" sz="1800" b="1" dirty="0">
                <a:solidFill>
                  <a:srgbClr val="000000"/>
                </a:solidFill>
                <a:latin typeface="Consolas" panose="020B0609020204030204" pitchFamily="49" charset="0"/>
              </a:rPr>
              <a:t>(</a:t>
            </a:r>
            <a:r>
              <a:rPr lang="en-US" sz="1800" b="1" dirty="0" err="1">
                <a:solidFill>
                  <a:srgbClr val="FF0000"/>
                </a:solidFill>
                <a:latin typeface="Consolas" panose="020B0609020204030204" pitchFamily="49" charset="0"/>
              </a:rPr>
              <a:t>Player</a:t>
            </a:r>
            <a:r>
              <a:rPr lang="en-US" sz="1800" b="1" dirty="0" err="1">
                <a:solidFill>
                  <a:srgbClr val="00B050"/>
                </a:solidFill>
                <a:latin typeface="Consolas" panose="020B0609020204030204" pitchFamily="49" charset="0"/>
              </a:rPr>
              <a:t>.new</a:t>
            </a:r>
            <a:r>
              <a:rPr lang="en-US" sz="1800" b="1" dirty="0">
                <a:solidFill>
                  <a:srgbClr val="00B050"/>
                </a:solidFill>
                <a:latin typeface="Consolas" panose="020B0609020204030204" pitchFamily="49" charset="0"/>
              </a:rPr>
              <a:t>(</a:t>
            </a:r>
            <a:r>
              <a:rPr lang="en-US" sz="1800" b="1" dirty="0">
                <a:solidFill>
                  <a:srgbClr val="7030A0"/>
                </a:solidFill>
                <a:latin typeface="Consolas" panose="020B0609020204030204" pitchFamily="49" charset="0"/>
              </a:rPr>
              <a:t>..</a:t>
            </a:r>
            <a:r>
              <a:rPr lang="en-US" sz="1800" b="1" dirty="0">
                <a:solidFill>
                  <a:srgbClr val="00B050"/>
                </a:solidFill>
                <a:latin typeface="Consolas" panose="020B0609020204030204" pitchFamily="49" charset="0"/>
              </a:rPr>
              <a:t>)</a:t>
            </a:r>
            <a:r>
              <a:rPr lang="en-US" sz="1800" b="1" dirty="0">
                <a:solidFill>
                  <a:srgbClr val="000000"/>
                </a:solidFill>
                <a:latin typeface="Consolas" panose="020B0609020204030204" pitchFamily="49" charset="0"/>
              </a:rPr>
              <a:t>)</a:t>
            </a:r>
            <a:endParaRPr lang="sk-SK" dirty="0"/>
          </a:p>
        </p:txBody>
      </p:sp>
      <p:sp>
        <p:nvSpPr>
          <p:cNvPr id="5" name="Šípka: nadol 4">
            <a:extLst>
              <a:ext uri="{FF2B5EF4-FFF2-40B4-BE49-F238E27FC236}">
                <a16:creationId xmlns:a16="http://schemas.microsoft.com/office/drawing/2014/main" id="{437208C7-648E-9EAA-67AD-BC9A5233D01F}"/>
              </a:ext>
            </a:extLst>
          </p:cNvPr>
          <p:cNvSpPr/>
          <p:nvPr/>
        </p:nvSpPr>
        <p:spPr>
          <a:xfrm rot="18680565">
            <a:off x="4211301" y="2314845"/>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BlokTextu 5">
            <a:extLst>
              <a:ext uri="{FF2B5EF4-FFF2-40B4-BE49-F238E27FC236}">
                <a16:creationId xmlns:a16="http://schemas.microsoft.com/office/drawing/2014/main" id="{28112B23-0F27-A258-EC5F-28231677B78E}"/>
              </a:ext>
            </a:extLst>
          </p:cNvPr>
          <p:cNvSpPr txBox="1"/>
          <p:nvPr/>
        </p:nvSpPr>
        <p:spPr>
          <a:xfrm>
            <a:off x="4756107" y="2910361"/>
            <a:ext cx="4802533" cy="369332"/>
          </a:xfrm>
          <a:prstGeom prst="rect">
            <a:avLst/>
          </a:prstGeom>
          <a:noFill/>
        </p:spPr>
        <p:txBody>
          <a:bodyPr wrap="none" rtlCol="0">
            <a:spAutoFit/>
          </a:bodyPr>
          <a:lstStyle/>
          <a:p>
            <a:r>
              <a:rPr lang="en-US" b="1" dirty="0">
                <a:solidFill>
                  <a:srgbClr val="7030A0"/>
                </a:solidFill>
              </a:rPr>
              <a:t>Any number, name, and type of arguments</a:t>
            </a:r>
            <a:endParaRPr lang="sk-SK" b="1" dirty="0">
              <a:solidFill>
                <a:srgbClr val="7030A0"/>
              </a:solidFill>
            </a:endParaRPr>
          </a:p>
        </p:txBody>
      </p:sp>
      <p:sp>
        <p:nvSpPr>
          <p:cNvPr id="7" name="Šípka: nadol 6">
            <a:extLst>
              <a:ext uri="{FF2B5EF4-FFF2-40B4-BE49-F238E27FC236}">
                <a16:creationId xmlns:a16="http://schemas.microsoft.com/office/drawing/2014/main" id="{7FA88E7F-3E28-6CA9-C21C-BC866B823B34}"/>
              </a:ext>
            </a:extLst>
          </p:cNvPr>
          <p:cNvSpPr/>
          <p:nvPr/>
        </p:nvSpPr>
        <p:spPr>
          <a:xfrm>
            <a:off x="3357534" y="2307196"/>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7">
            <a:extLst>
              <a:ext uri="{FF2B5EF4-FFF2-40B4-BE49-F238E27FC236}">
                <a16:creationId xmlns:a16="http://schemas.microsoft.com/office/drawing/2014/main" id="{134F2B2A-8E56-7AD0-E7C2-4A08D9916E29}"/>
              </a:ext>
            </a:extLst>
          </p:cNvPr>
          <p:cNvSpPr txBox="1"/>
          <p:nvPr/>
        </p:nvSpPr>
        <p:spPr>
          <a:xfrm>
            <a:off x="3087671" y="3058669"/>
            <a:ext cx="1503938" cy="646331"/>
          </a:xfrm>
          <a:prstGeom prst="rect">
            <a:avLst/>
          </a:prstGeom>
          <a:noFill/>
        </p:spPr>
        <p:txBody>
          <a:bodyPr wrap="none" rtlCol="0">
            <a:spAutoFit/>
          </a:bodyPr>
          <a:lstStyle/>
          <a:p>
            <a:r>
              <a:rPr lang="en-US" b="1" dirty="0">
                <a:solidFill>
                  <a:srgbClr val="00B050"/>
                </a:solidFill>
              </a:rPr>
              <a:t>To capture</a:t>
            </a:r>
          </a:p>
          <a:p>
            <a:r>
              <a:rPr lang="en-US" b="1" dirty="0">
                <a:solidFill>
                  <a:srgbClr val="00B050"/>
                </a:solidFill>
              </a:rPr>
              <a:t> constructor</a:t>
            </a:r>
            <a:endParaRPr lang="sk-SK" b="1" dirty="0">
              <a:solidFill>
                <a:srgbClr val="00B050"/>
              </a:solidFill>
            </a:endParaRPr>
          </a:p>
        </p:txBody>
      </p:sp>
      <p:sp>
        <p:nvSpPr>
          <p:cNvPr id="9" name="Šípka: nadol 8">
            <a:extLst>
              <a:ext uri="{FF2B5EF4-FFF2-40B4-BE49-F238E27FC236}">
                <a16:creationId xmlns:a16="http://schemas.microsoft.com/office/drawing/2014/main" id="{DE5072F2-A0BA-BB71-7B28-B332F660133D}"/>
              </a:ext>
            </a:extLst>
          </p:cNvPr>
          <p:cNvSpPr/>
          <p:nvPr/>
        </p:nvSpPr>
        <p:spPr>
          <a:xfrm rot="1611590">
            <a:off x="2477294" y="2375366"/>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BlokTextu 9">
            <a:extLst>
              <a:ext uri="{FF2B5EF4-FFF2-40B4-BE49-F238E27FC236}">
                <a16:creationId xmlns:a16="http://schemas.microsoft.com/office/drawing/2014/main" id="{03B35A48-134D-4C2E-D021-6D5D28D8E6B9}"/>
              </a:ext>
            </a:extLst>
          </p:cNvPr>
          <p:cNvSpPr txBox="1"/>
          <p:nvPr/>
        </p:nvSpPr>
        <p:spPr>
          <a:xfrm>
            <a:off x="1436379" y="3058668"/>
            <a:ext cx="1494320" cy="646331"/>
          </a:xfrm>
          <a:prstGeom prst="rect">
            <a:avLst/>
          </a:prstGeom>
          <a:noFill/>
        </p:spPr>
        <p:txBody>
          <a:bodyPr wrap="none" rtlCol="0">
            <a:spAutoFit/>
          </a:bodyPr>
          <a:lstStyle/>
          <a:p>
            <a:r>
              <a:rPr lang="en-US" b="1" dirty="0">
                <a:solidFill>
                  <a:srgbClr val="FF0000"/>
                </a:solidFill>
              </a:rPr>
              <a:t>Player</a:t>
            </a:r>
            <a:r>
              <a:rPr lang="en-US" dirty="0"/>
              <a:t> class </a:t>
            </a:r>
          </a:p>
          <a:p>
            <a:r>
              <a:rPr lang="en-US" dirty="0"/>
              <a:t>is </a:t>
            </a:r>
            <a:r>
              <a:rPr lang="en-US" b="1" dirty="0">
                <a:solidFill>
                  <a:srgbClr val="00B0F0"/>
                </a:solidFill>
              </a:rPr>
              <a:t>called</a:t>
            </a:r>
            <a:endParaRPr lang="sk-SK" b="1" dirty="0">
              <a:solidFill>
                <a:srgbClr val="00B0F0"/>
              </a:solidFill>
            </a:endParaRPr>
          </a:p>
        </p:txBody>
      </p:sp>
      <p:sp>
        <p:nvSpPr>
          <p:cNvPr id="11" name="Šípka: nadol 10">
            <a:extLst>
              <a:ext uri="{FF2B5EF4-FFF2-40B4-BE49-F238E27FC236}">
                <a16:creationId xmlns:a16="http://schemas.microsoft.com/office/drawing/2014/main" id="{3E7C1647-6E0E-942E-3561-201937719253}"/>
              </a:ext>
            </a:extLst>
          </p:cNvPr>
          <p:cNvSpPr/>
          <p:nvPr/>
        </p:nvSpPr>
        <p:spPr>
          <a:xfrm>
            <a:off x="1913843" y="2417679"/>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BlokTextu 11">
            <a:extLst>
              <a:ext uri="{FF2B5EF4-FFF2-40B4-BE49-F238E27FC236}">
                <a16:creationId xmlns:a16="http://schemas.microsoft.com/office/drawing/2014/main" id="{39CD279C-2363-289E-4220-E31AD9BF02E2}"/>
              </a:ext>
            </a:extLst>
          </p:cNvPr>
          <p:cNvSpPr txBox="1"/>
          <p:nvPr/>
        </p:nvSpPr>
        <p:spPr>
          <a:xfrm>
            <a:off x="1309609" y="4061665"/>
            <a:ext cx="3857146" cy="369332"/>
          </a:xfrm>
          <a:prstGeom prst="rect">
            <a:avLst/>
          </a:prstGeom>
          <a:noFill/>
        </p:spPr>
        <p:txBody>
          <a:bodyPr wrap="none" rtlCol="0">
            <a:spAutoFit/>
          </a:bodyPr>
          <a:lstStyle/>
          <a:p>
            <a:r>
              <a:rPr lang="en-US" sz="1800" b="1" dirty="0">
                <a:solidFill>
                  <a:srgbClr val="00B0F0"/>
                </a:solidFill>
                <a:latin typeface="Consolas" panose="020B0609020204030204" pitchFamily="49" charset="0"/>
              </a:rPr>
              <a:t>execution</a:t>
            </a:r>
            <a:r>
              <a:rPr lang="en-US" sz="1800" b="1" dirty="0">
                <a:solidFill>
                  <a:srgbClr val="000000"/>
                </a:solidFill>
                <a:latin typeface="Consolas" panose="020B0609020204030204" pitchFamily="49" charset="0"/>
              </a:rPr>
              <a:t>(</a:t>
            </a:r>
            <a:r>
              <a:rPr lang="en-US" sz="1800" b="1" dirty="0" err="1">
                <a:solidFill>
                  <a:srgbClr val="FF0000"/>
                </a:solidFill>
                <a:latin typeface="Consolas" panose="020B0609020204030204" pitchFamily="49" charset="0"/>
              </a:rPr>
              <a:t>Player</a:t>
            </a:r>
            <a:r>
              <a:rPr lang="en-US" sz="1800" b="1" dirty="0" err="1">
                <a:solidFill>
                  <a:srgbClr val="00B050"/>
                </a:solidFill>
                <a:latin typeface="Consolas" panose="020B0609020204030204" pitchFamily="49" charset="0"/>
              </a:rPr>
              <a:t>.new</a:t>
            </a:r>
            <a:r>
              <a:rPr lang="en-US" sz="1800" b="1" dirty="0">
                <a:solidFill>
                  <a:srgbClr val="00B050"/>
                </a:solidFill>
                <a:latin typeface="Consolas" panose="020B0609020204030204" pitchFamily="49" charset="0"/>
              </a:rPr>
              <a:t>(</a:t>
            </a:r>
            <a:r>
              <a:rPr lang="en-US" sz="1800" b="1" dirty="0">
                <a:solidFill>
                  <a:srgbClr val="7030A0"/>
                </a:solidFill>
                <a:latin typeface="Consolas" panose="020B0609020204030204" pitchFamily="49" charset="0"/>
              </a:rPr>
              <a:t>String</a:t>
            </a:r>
            <a:r>
              <a:rPr lang="en-US" sz="1800" b="1" dirty="0">
                <a:solidFill>
                  <a:srgbClr val="00B050"/>
                </a:solidFill>
                <a:latin typeface="Consolas" panose="020B0609020204030204" pitchFamily="49" charset="0"/>
              </a:rPr>
              <a:t>)</a:t>
            </a:r>
            <a:r>
              <a:rPr lang="en-US" sz="1800" b="1" dirty="0">
                <a:solidFill>
                  <a:srgbClr val="000000"/>
                </a:solidFill>
                <a:latin typeface="Consolas" panose="020B0609020204030204" pitchFamily="49" charset="0"/>
              </a:rPr>
              <a:t>)</a:t>
            </a:r>
            <a:endParaRPr lang="sk-SK" dirty="0"/>
          </a:p>
        </p:txBody>
      </p:sp>
      <p:sp>
        <p:nvSpPr>
          <p:cNvPr id="13" name="Šípka: nadol 12">
            <a:extLst>
              <a:ext uri="{FF2B5EF4-FFF2-40B4-BE49-F238E27FC236}">
                <a16:creationId xmlns:a16="http://schemas.microsoft.com/office/drawing/2014/main" id="{49017FD6-E250-04CE-A905-088F4AB39F12}"/>
              </a:ext>
            </a:extLst>
          </p:cNvPr>
          <p:cNvSpPr/>
          <p:nvPr/>
        </p:nvSpPr>
        <p:spPr>
          <a:xfrm rot="18680565">
            <a:off x="4265510" y="4394236"/>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BlokTextu 13">
            <a:extLst>
              <a:ext uri="{FF2B5EF4-FFF2-40B4-BE49-F238E27FC236}">
                <a16:creationId xmlns:a16="http://schemas.microsoft.com/office/drawing/2014/main" id="{2DDDD469-3D6E-5E7E-6491-8FD2F380E0AF}"/>
              </a:ext>
            </a:extLst>
          </p:cNvPr>
          <p:cNvSpPr txBox="1"/>
          <p:nvPr/>
        </p:nvSpPr>
        <p:spPr>
          <a:xfrm>
            <a:off x="4756106" y="5014124"/>
            <a:ext cx="6636753" cy="369332"/>
          </a:xfrm>
          <a:prstGeom prst="rect">
            <a:avLst/>
          </a:prstGeom>
          <a:noFill/>
        </p:spPr>
        <p:txBody>
          <a:bodyPr wrap="none" rtlCol="0">
            <a:spAutoFit/>
          </a:bodyPr>
          <a:lstStyle/>
          <a:p>
            <a:r>
              <a:rPr lang="en-US" b="1" dirty="0">
                <a:solidFill>
                  <a:srgbClr val="7030A0"/>
                </a:solidFill>
              </a:rPr>
              <a:t>With one argument from which the first one has type String</a:t>
            </a:r>
            <a:endParaRPr lang="sk-SK" b="1" dirty="0">
              <a:solidFill>
                <a:srgbClr val="7030A0"/>
              </a:solidFill>
            </a:endParaRPr>
          </a:p>
        </p:txBody>
      </p:sp>
      <p:sp>
        <p:nvSpPr>
          <p:cNvPr id="15" name="Šípka: nadol 14">
            <a:extLst>
              <a:ext uri="{FF2B5EF4-FFF2-40B4-BE49-F238E27FC236}">
                <a16:creationId xmlns:a16="http://schemas.microsoft.com/office/drawing/2014/main" id="{47C34BCD-095C-D63D-6B76-A208320014DB}"/>
              </a:ext>
            </a:extLst>
          </p:cNvPr>
          <p:cNvSpPr/>
          <p:nvPr/>
        </p:nvSpPr>
        <p:spPr>
          <a:xfrm>
            <a:off x="3411743" y="4386587"/>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BlokTextu 15">
            <a:extLst>
              <a:ext uri="{FF2B5EF4-FFF2-40B4-BE49-F238E27FC236}">
                <a16:creationId xmlns:a16="http://schemas.microsoft.com/office/drawing/2014/main" id="{B21D5B37-B43E-9CC5-1906-C56866003BF1}"/>
              </a:ext>
            </a:extLst>
          </p:cNvPr>
          <p:cNvSpPr txBox="1"/>
          <p:nvPr/>
        </p:nvSpPr>
        <p:spPr>
          <a:xfrm>
            <a:off x="3141880" y="5138060"/>
            <a:ext cx="1503938" cy="646331"/>
          </a:xfrm>
          <a:prstGeom prst="rect">
            <a:avLst/>
          </a:prstGeom>
          <a:noFill/>
        </p:spPr>
        <p:txBody>
          <a:bodyPr wrap="none" rtlCol="0">
            <a:spAutoFit/>
          </a:bodyPr>
          <a:lstStyle/>
          <a:p>
            <a:r>
              <a:rPr lang="en-US" b="1" dirty="0">
                <a:solidFill>
                  <a:srgbClr val="00B050"/>
                </a:solidFill>
              </a:rPr>
              <a:t>To capture</a:t>
            </a:r>
          </a:p>
          <a:p>
            <a:r>
              <a:rPr lang="en-US" b="1" dirty="0">
                <a:solidFill>
                  <a:srgbClr val="00B050"/>
                </a:solidFill>
              </a:rPr>
              <a:t> constructor</a:t>
            </a:r>
            <a:endParaRPr lang="sk-SK" b="1" dirty="0">
              <a:solidFill>
                <a:srgbClr val="00B050"/>
              </a:solidFill>
            </a:endParaRPr>
          </a:p>
        </p:txBody>
      </p:sp>
      <p:sp>
        <p:nvSpPr>
          <p:cNvPr id="17" name="Šípka: nadol 16">
            <a:extLst>
              <a:ext uri="{FF2B5EF4-FFF2-40B4-BE49-F238E27FC236}">
                <a16:creationId xmlns:a16="http://schemas.microsoft.com/office/drawing/2014/main" id="{0AF8C632-F345-4025-2363-36606311908F}"/>
              </a:ext>
            </a:extLst>
          </p:cNvPr>
          <p:cNvSpPr/>
          <p:nvPr/>
        </p:nvSpPr>
        <p:spPr>
          <a:xfrm rot="1611590">
            <a:off x="2531503" y="4454757"/>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BlokTextu 17">
            <a:extLst>
              <a:ext uri="{FF2B5EF4-FFF2-40B4-BE49-F238E27FC236}">
                <a16:creationId xmlns:a16="http://schemas.microsoft.com/office/drawing/2014/main" id="{45D29501-C344-A35E-4541-BEC2944E016D}"/>
              </a:ext>
            </a:extLst>
          </p:cNvPr>
          <p:cNvSpPr txBox="1"/>
          <p:nvPr/>
        </p:nvSpPr>
        <p:spPr>
          <a:xfrm>
            <a:off x="1490588" y="5138059"/>
            <a:ext cx="1494320" cy="646331"/>
          </a:xfrm>
          <a:prstGeom prst="rect">
            <a:avLst/>
          </a:prstGeom>
          <a:noFill/>
        </p:spPr>
        <p:txBody>
          <a:bodyPr wrap="none" rtlCol="0">
            <a:spAutoFit/>
          </a:bodyPr>
          <a:lstStyle/>
          <a:p>
            <a:r>
              <a:rPr lang="en-US" b="1" dirty="0">
                <a:solidFill>
                  <a:srgbClr val="FF0000"/>
                </a:solidFill>
              </a:rPr>
              <a:t>Player</a:t>
            </a:r>
            <a:r>
              <a:rPr lang="en-US" dirty="0"/>
              <a:t> class </a:t>
            </a:r>
          </a:p>
          <a:p>
            <a:r>
              <a:rPr lang="en-US" dirty="0"/>
              <a:t>is </a:t>
            </a:r>
            <a:r>
              <a:rPr lang="en-US" b="1" dirty="0">
                <a:solidFill>
                  <a:srgbClr val="00B0F0"/>
                </a:solidFill>
              </a:rPr>
              <a:t>executed</a:t>
            </a:r>
            <a:endParaRPr lang="sk-SK" b="1" dirty="0">
              <a:solidFill>
                <a:srgbClr val="00B0F0"/>
              </a:solidFill>
            </a:endParaRPr>
          </a:p>
        </p:txBody>
      </p:sp>
      <p:sp>
        <p:nvSpPr>
          <p:cNvPr id="19" name="Šípka: nadol 18">
            <a:extLst>
              <a:ext uri="{FF2B5EF4-FFF2-40B4-BE49-F238E27FC236}">
                <a16:creationId xmlns:a16="http://schemas.microsoft.com/office/drawing/2014/main" id="{6155D9C3-9C9E-C7C5-7775-3CA20CEF4CC4}"/>
              </a:ext>
            </a:extLst>
          </p:cNvPr>
          <p:cNvSpPr/>
          <p:nvPr/>
        </p:nvSpPr>
        <p:spPr>
          <a:xfrm>
            <a:off x="1968052" y="4497070"/>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4022273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D79975-50CC-B0C4-2493-428DCF5BD634}"/>
              </a:ext>
            </a:extLst>
          </p:cNvPr>
          <p:cNvSpPr>
            <a:spLocks noGrp="1"/>
          </p:cNvSpPr>
          <p:nvPr>
            <p:ph type="title"/>
          </p:nvPr>
        </p:nvSpPr>
        <p:spPr>
          <a:xfrm>
            <a:off x="585280" y="284344"/>
            <a:ext cx="8596668" cy="1320800"/>
          </a:xfrm>
        </p:spPr>
        <p:txBody>
          <a:bodyPr>
            <a:normAutofit/>
          </a:bodyPr>
          <a:lstStyle/>
          <a:p>
            <a:r>
              <a:rPr lang="en-US" sz="5400" b="1" dirty="0"/>
              <a:t>Introduction</a:t>
            </a:r>
            <a:endParaRPr lang="sk-SK" sz="5400" b="1" dirty="0"/>
          </a:p>
        </p:txBody>
      </p:sp>
      <p:sp>
        <p:nvSpPr>
          <p:cNvPr id="4" name="BlokTextu 3">
            <a:extLst>
              <a:ext uri="{FF2B5EF4-FFF2-40B4-BE49-F238E27FC236}">
                <a16:creationId xmlns:a16="http://schemas.microsoft.com/office/drawing/2014/main" id="{82F1BEEC-B859-09D5-242E-0FB59F07F53E}"/>
              </a:ext>
            </a:extLst>
          </p:cNvPr>
          <p:cNvSpPr txBox="1"/>
          <p:nvPr/>
        </p:nvSpPr>
        <p:spPr>
          <a:xfrm>
            <a:off x="2438911" y="3073042"/>
            <a:ext cx="6986208" cy="461665"/>
          </a:xfrm>
          <a:prstGeom prst="rect">
            <a:avLst/>
          </a:prstGeom>
          <a:noFill/>
        </p:spPr>
        <p:txBody>
          <a:bodyPr wrap="none" rtlCol="0">
            <a:spAutoFit/>
          </a:bodyPr>
          <a:lstStyle/>
          <a:p>
            <a:r>
              <a:rPr lang="en-US" sz="2400" b="1" dirty="0"/>
              <a:t>declare parents</a:t>
            </a:r>
            <a:r>
              <a:rPr lang="en-US" sz="2400" dirty="0"/>
              <a:t>: Human </a:t>
            </a:r>
            <a:r>
              <a:rPr lang="en-US" sz="2400" b="1" dirty="0"/>
              <a:t>implements</a:t>
            </a:r>
            <a:r>
              <a:rPr lang="en-US" sz="2400" dirty="0"/>
              <a:t> </a:t>
            </a:r>
            <a:r>
              <a:rPr lang="en-US" sz="2400" dirty="0" err="1"/>
              <a:t>taxDodger</a:t>
            </a:r>
            <a:r>
              <a:rPr lang="en-US" sz="2400" dirty="0"/>
              <a:t>;</a:t>
            </a:r>
            <a:endParaRPr lang="sk-SK" sz="2400" dirty="0"/>
          </a:p>
        </p:txBody>
      </p:sp>
      <p:sp>
        <p:nvSpPr>
          <p:cNvPr id="5" name="BlokTextu 4">
            <a:extLst>
              <a:ext uri="{FF2B5EF4-FFF2-40B4-BE49-F238E27FC236}">
                <a16:creationId xmlns:a16="http://schemas.microsoft.com/office/drawing/2014/main" id="{3CA232AE-F001-7C9C-4B25-FFAFE7B9A237}"/>
              </a:ext>
            </a:extLst>
          </p:cNvPr>
          <p:cNvSpPr txBox="1"/>
          <p:nvPr/>
        </p:nvSpPr>
        <p:spPr>
          <a:xfrm>
            <a:off x="1202835" y="2365156"/>
            <a:ext cx="6768904" cy="707886"/>
          </a:xfrm>
          <a:prstGeom prst="rect">
            <a:avLst/>
          </a:prstGeom>
          <a:noFill/>
        </p:spPr>
        <p:txBody>
          <a:bodyPr wrap="none" rtlCol="0">
            <a:spAutoFit/>
          </a:bodyPr>
          <a:lstStyle/>
          <a:p>
            <a:r>
              <a:rPr lang="en-US" sz="2000" dirty="0"/>
              <a:t>Example [USED FOR EXAMPLE JUST TO MARK SOME </a:t>
            </a:r>
          </a:p>
          <a:p>
            <a:r>
              <a:rPr lang="en-US" sz="2000" dirty="0"/>
              <a:t>					CLASSES FOR FURTHER PROCESSING]:</a:t>
            </a:r>
            <a:endParaRPr lang="sk-SK" sz="2000" dirty="0"/>
          </a:p>
        </p:txBody>
      </p:sp>
      <p:sp>
        <p:nvSpPr>
          <p:cNvPr id="6" name="BlokTextu 5">
            <a:extLst>
              <a:ext uri="{FF2B5EF4-FFF2-40B4-BE49-F238E27FC236}">
                <a16:creationId xmlns:a16="http://schemas.microsoft.com/office/drawing/2014/main" id="{3CF31D3E-882E-D8ED-3A18-92F2D6D6D786}"/>
              </a:ext>
            </a:extLst>
          </p:cNvPr>
          <p:cNvSpPr txBox="1"/>
          <p:nvPr/>
        </p:nvSpPr>
        <p:spPr>
          <a:xfrm>
            <a:off x="1202835" y="1178556"/>
            <a:ext cx="4729180" cy="646331"/>
          </a:xfrm>
          <a:prstGeom prst="rect">
            <a:avLst/>
          </a:prstGeom>
          <a:noFill/>
        </p:spPr>
        <p:txBody>
          <a:bodyPr wrap="none" rtlCol="0">
            <a:spAutoFit/>
          </a:bodyPr>
          <a:lstStyle/>
          <a:p>
            <a:r>
              <a:rPr lang="en-US" dirty="0"/>
              <a:t>-a static crosscutting instruction</a:t>
            </a:r>
          </a:p>
          <a:p>
            <a:r>
              <a:rPr lang="en-US" dirty="0"/>
              <a:t>-to introduce relation such as specialization</a:t>
            </a:r>
            <a:endParaRPr lang="sk-SK" dirty="0"/>
          </a:p>
        </p:txBody>
      </p:sp>
    </p:spTree>
    <p:extLst>
      <p:ext uri="{BB962C8B-B14F-4D97-AF65-F5344CB8AC3E}">
        <p14:creationId xmlns:p14="http://schemas.microsoft.com/office/powerpoint/2010/main" val="3874860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159EF1-BA57-B771-78C0-1252F14D1808}"/>
              </a:ext>
            </a:extLst>
          </p:cNvPr>
          <p:cNvSpPr>
            <a:spLocks noGrp="1"/>
          </p:cNvSpPr>
          <p:nvPr>
            <p:ph type="title"/>
          </p:nvPr>
        </p:nvSpPr>
        <p:spPr>
          <a:xfrm>
            <a:off x="566870" y="339576"/>
            <a:ext cx="8596668" cy="1320800"/>
          </a:xfrm>
        </p:spPr>
        <p:txBody>
          <a:bodyPr>
            <a:normAutofit/>
          </a:bodyPr>
          <a:lstStyle/>
          <a:p>
            <a:r>
              <a:rPr lang="en-US" sz="5400" b="1" dirty="0"/>
              <a:t>Compile-time declaration</a:t>
            </a:r>
            <a:endParaRPr lang="sk-SK" sz="5400" b="1" dirty="0"/>
          </a:p>
        </p:txBody>
      </p:sp>
      <p:sp>
        <p:nvSpPr>
          <p:cNvPr id="4" name="BlokTextu 3">
            <a:extLst>
              <a:ext uri="{FF2B5EF4-FFF2-40B4-BE49-F238E27FC236}">
                <a16:creationId xmlns:a16="http://schemas.microsoft.com/office/drawing/2014/main" id="{37CD17B3-7C9A-927D-0535-90DEDD081153}"/>
              </a:ext>
            </a:extLst>
          </p:cNvPr>
          <p:cNvSpPr txBox="1"/>
          <p:nvPr/>
        </p:nvSpPr>
        <p:spPr>
          <a:xfrm>
            <a:off x="1825219" y="3482177"/>
            <a:ext cx="8662949" cy="830997"/>
          </a:xfrm>
          <a:prstGeom prst="rect">
            <a:avLst/>
          </a:prstGeom>
          <a:noFill/>
        </p:spPr>
        <p:txBody>
          <a:bodyPr wrap="none" rtlCol="0">
            <a:spAutoFit/>
          </a:bodyPr>
          <a:lstStyle/>
          <a:p>
            <a:r>
              <a:rPr lang="en-US" sz="2400" b="1" dirty="0"/>
              <a:t>declare </a:t>
            </a:r>
            <a:r>
              <a:rPr lang="en-US" sz="2400" b="1" dirty="0">
                <a:solidFill>
                  <a:srgbClr val="FF0000"/>
                </a:solidFill>
              </a:rPr>
              <a:t>warning</a:t>
            </a:r>
            <a:r>
              <a:rPr lang="en-US" sz="2400" dirty="0"/>
              <a:t>: call(void </a:t>
            </a:r>
            <a:r>
              <a:rPr lang="en-US" sz="2400" dirty="0" err="1"/>
              <a:t>System.out.print</a:t>
            </a:r>
            <a:r>
              <a:rPr lang="en-US" sz="2400" dirty="0"/>
              <a:t>*(..)) : </a:t>
            </a:r>
          </a:p>
          <a:p>
            <a:r>
              <a:rPr lang="en-US" sz="2400" dirty="0"/>
              <a:t>“Do not output directly to the console. Use logger instead!";</a:t>
            </a:r>
            <a:endParaRPr lang="sk-SK" sz="2400" dirty="0"/>
          </a:p>
        </p:txBody>
      </p:sp>
      <p:sp>
        <p:nvSpPr>
          <p:cNvPr id="5" name="BlokTextu 4">
            <a:extLst>
              <a:ext uri="{FF2B5EF4-FFF2-40B4-BE49-F238E27FC236}">
                <a16:creationId xmlns:a16="http://schemas.microsoft.com/office/drawing/2014/main" id="{E087899E-93BB-07E5-AD7C-B175C351B19F}"/>
              </a:ext>
            </a:extLst>
          </p:cNvPr>
          <p:cNvSpPr txBox="1"/>
          <p:nvPr/>
        </p:nvSpPr>
        <p:spPr>
          <a:xfrm>
            <a:off x="938948" y="2645838"/>
            <a:ext cx="8408649" cy="400110"/>
          </a:xfrm>
          <a:prstGeom prst="rect">
            <a:avLst/>
          </a:prstGeom>
          <a:noFill/>
        </p:spPr>
        <p:txBody>
          <a:bodyPr wrap="none" rtlCol="0">
            <a:spAutoFit/>
          </a:bodyPr>
          <a:lstStyle/>
          <a:p>
            <a:r>
              <a:rPr lang="en-US" sz="2000" dirty="0"/>
              <a:t>Example [TO PREVENT AND CHECK UNWANTED DEVELOPING PRACTICES]:</a:t>
            </a:r>
            <a:endParaRPr lang="sk-SK" sz="2000" dirty="0"/>
          </a:p>
        </p:txBody>
      </p:sp>
      <p:sp>
        <p:nvSpPr>
          <p:cNvPr id="6" name="BlokTextu 5">
            <a:extLst>
              <a:ext uri="{FF2B5EF4-FFF2-40B4-BE49-F238E27FC236}">
                <a16:creationId xmlns:a16="http://schemas.microsoft.com/office/drawing/2014/main" id="{DC07D387-1FAE-F5FD-B379-5BB8D39FD2A7}"/>
              </a:ext>
            </a:extLst>
          </p:cNvPr>
          <p:cNvSpPr txBox="1"/>
          <p:nvPr/>
        </p:nvSpPr>
        <p:spPr>
          <a:xfrm>
            <a:off x="1620146" y="1286279"/>
            <a:ext cx="7168950" cy="923330"/>
          </a:xfrm>
          <a:prstGeom prst="rect">
            <a:avLst/>
          </a:prstGeom>
          <a:noFill/>
        </p:spPr>
        <p:txBody>
          <a:bodyPr wrap="none" rtlCol="0">
            <a:spAutoFit/>
          </a:bodyPr>
          <a:lstStyle/>
          <a:p>
            <a:r>
              <a:rPr lang="en-US" dirty="0"/>
              <a:t>-a static crosscutting instruction</a:t>
            </a:r>
          </a:p>
          <a:p>
            <a:r>
              <a:rPr lang="en-US" dirty="0"/>
              <a:t>-to introduce compile time warnings and errors to warn or prevent </a:t>
            </a:r>
          </a:p>
          <a:p>
            <a:r>
              <a:rPr lang="en-US" dirty="0"/>
              <a:t>	some unwanted development practices</a:t>
            </a:r>
            <a:endParaRPr lang="sk-SK" dirty="0"/>
          </a:p>
        </p:txBody>
      </p:sp>
      <p:sp>
        <p:nvSpPr>
          <p:cNvPr id="7" name="BlokTextu 6">
            <a:extLst>
              <a:ext uri="{FF2B5EF4-FFF2-40B4-BE49-F238E27FC236}">
                <a16:creationId xmlns:a16="http://schemas.microsoft.com/office/drawing/2014/main" id="{D6D8F566-DC52-0A63-4E57-53F9158C26F0}"/>
              </a:ext>
            </a:extLst>
          </p:cNvPr>
          <p:cNvSpPr txBox="1"/>
          <p:nvPr/>
        </p:nvSpPr>
        <p:spPr>
          <a:xfrm>
            <a:off x="1620146" y="3020512"/>
            <a:ext cx="8239756" cy="369332"/>
          </a:xfrm>
          <a:prstGeom prst="rect">
            <a:avLst/>
          </a:prstGeom>
          <a:noFill/>
        </p:spPr>
        <p:txBody>
          <a:bodyPr wrap="none" rtlCol="0">
            <a:spAutoFit/>
          </a:bodyPr>
          <a:lstStyle/>
          <a:p>
            <a:r>
              <a:rPr lang="en-US" dirty="0"/>
              <a:t>-a compiler warns when any of </a:t>
            </a:r>
            <a:r>
              <a:rPr lang="en-US" dirty="0" err="1"/>
              <a:t>System.print</a:t>
            </a:r>
            <a:r>
              <a:rPr lang="en-US" dirty="0"/>
              <a:t> or </a:t>
            </a:r>
            <a:r>
              <a:rPr lang="en-US" dirty="0" err="1"/>
              <a:t>System.println</a:t>
            </a:r>
            <a:r>
              <a:rPr lang="en-US" dirty="0"/>
              <a:t> method is used</a:t>
            </a:r>
            <a:endParaRPr lang="sk-SK" dirty="0"/>
          </a:p>
        </p:txBody>
      </p:sp>
    </p:spTree>
    <p:extLst>
      <p:ext uri="{BB962C8B-B14F-4D97-AF65-F5344CB8AC3E}">
        <p14:creationId xmlns:p14="http://schemas.microsoft.com/office/powerpoint/2010/main" val="2436729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89162D-09B5-ECD2-20BD-B8853731E0D1}"/>
              </a:ext>
            </a:extLst>
          </p:cNvPr>
          <p:cNvSpPr>
            <a:spLocks noGrp="1"/>
          </p:cNvSpPr>
          <p:nvPr>
            <p:ph type="title"/>
          </p:nvPr>
        </p:nvSpPr>
        <p:spPr>
          <a:xfrm>
            <a:off x="435319" y="181949"/>
            <a:ext cx="10074538" cy="1320800"/>
          </a:xfrm>
        </p:spPr>
        <p:txBody>
          <a:bodyPr>
            <a:normAutofit fontScale="90000"/>
          </a:bodyPr>
          <a:lstStyle/>
          <a:p>
            <a:r>
              <a:rPr lang="en-US" sz="5400" b="1" dirty="0"/>
              <a:t>Example: Intertype declaration in AspectJ</a:t>
            </a:r>
            <a:endParaRPr lang="sk-SK" sz="5400" b="1" dirty="0"/>
          </a:p>
        </p:txBody>
      </p:sp>
      <p:sp>
        <p:nvSpPr>
          <p:cNvPr id="4" name="Zástupný objekt pre obsah 2">
            <a:extLst>
              <a:ext uri="{FF2B5EF4-FFF2-40B4-BE49-F238E27FC236}">
                <a16:creationId xmlns:a16="http://schemas.microsoft.com/office/drawing/2014/main" id="{1140662F-52F3-AAAE-EE01-21F7DECEC756}"/>
              </a:ext>
            </a:extLst>
          </p:cNvPr>
          <p:cNvSpPr>
            <a:spLocks noGrp="1"/>
          </p:cNvSpPr>
          <p:nvPr>
            <p:ph idx="1"/>
          </p:nvPr>
        </p:nvSpPr>
        <p:spPr>
          <a:xfrm>
            <a:off x="1689389" y="2536303"/>
            <a:ext cx="7321447" cy="3880773"/>
          </a:xfrm>
        </p:spPr>
        <p:txBody>
          <a:bodyPr>
            <a:normAutofit/>
          </a:bodyPr>
          <a:lstStyle/>
          <a:p>
            <a:pPr algn="l"/>
            <a:r>
              <a:rPr lang="sk-SK" sz="1800" b="1" dirty="0" err="1">
                <a:solidFill>
                  <a:srgbClr val="7F0055"/>
                </a:solidFill>
                <a:latin typeface="Consolas" panose="020B0609020204030204" pitchFamily="49" charset="0"/>
              </a:rPr>
              <a:t>private</a:t>
            </a:r>
            <a:r>
              <a:rPr lang="sk-SK" sz="1800" b="1" dirty="0">
                <a:solidFill>
                  <a:srgbClr val="000000"/>
                </a:solidFill>
                <a:latin typeface="Consolas" panose="020B0609020204030204" pitchFamily="49" charset="0"/>
              </a:rPr>
              <a:t> </a:t>
            </a:r>
            <a:r>
              <a:rPr lang="sk-SK" sz="1800" b="1" dirty="0" err="1">
                <a:solidFill>
                  <a:srgbClr val="FF0000"/>
                </a:solidFill>
                <a:latin typeface="Consolas" panose="020B0609020204030204" pitchFamily="49" charset="0"/>
              </a:rPr>
              <a:t>String</a:t>
            </a:r>
            <a:r>
              <a:rPr lang="sk-SK" sz="1800" b="1" dirty="0">
                <a:solidFill>
                  <a:srgbClr val="000000"/>
                </a:solidFill>
                <a:latin typeface="Consolas" panose="020B0609020204030204" pitchFamily="49" charset="0"/>
              </a:rPr>
              <a:t> </a:t>
            </a:r>
            <a:r>
              <a:rPr lang="sk-SK" sz="1800" b="1" dirty="0">
                <a:solidFill>
                  <a:srgbClr val="00B0F0"/>
                </a:solidFill>
                <a:latin typeface="Consolas" panose="020B0609020204030204" pitchFamily="49" charset="0"/>
              </a:rPr>
              <a:t>Player</a:t>
            </a:r>
            <a:r>
              <a:rPr lang="sk-SK" sz="1800" b="1" dirty="0">
                <a:solidFill>
                  <a:srgbClr val="000000"/>
                </a:solidFill>
                <a:latin typeface="Consolas" panose="020B0609020204030204" pitchFamily="49" charset="0"/>
              </a:rPr>
              <a:t>.</a:t>
            </a:r>
            <a:r>
              <a:rPr lang="sk-SK" sz="1800" b="1" dirty="0">
                <a:solidFill>
                  <a:srgbClr val="FFC000"/>
                </a:solidFill>
                <a:latin typeface="Consolas" panose="020B0609020204030204" pitchFamily="49" charset="0"/>
              </a:rPr>
              <a:t>name</a:t>
            </a:r>
            <a:r>
              <a:rPr lang="sk-SK" sz="1800" b="1" dirty="0">
                <a:solidFill>
                  <a:srgbClr val="000000"/>
                </a:solidFill>
                <a:latin typeface="Consolas" panose="020B0609020204030204" pitchFamily="49" charset="0"/>
              </a:rPr>
              <a:t>;</a:t>
            </a:r>
          </a:p>
          <a:p>
            <a:pPr algn="l"/>
            <a:endParaRPr lang="sk-SK" sz="1800" dirty="0">
              <a:latin typeface="Consolas" panose="020B0609020204030204" pitchFamily="49" charset="0"/>
            </a:endParaRPr>
          </a:p>
          <a:p>
            <a:pPr algn="l"/>
            <a:r>
              <a:rPr lang="en-US" sz="1800" b="1" dirty="0">
                <a:solidFill>
                  <a:srgbClr val="7F0055"/>
                </a:solidFill>
                <a:latin typeface="Consolas" panose="020B0609020204030204" pitchFamily="49" charset="0"/>
              </a:rPr>
              <a:t>private</a:t>
            </a:r>
            <a:r>
              <a:rPr lang="en-US" sz="1800" b="1" dirty="0">
                <a:solidFill>
                  <a:srgbClr val="000000"/>
                </a:solidFill>
                <a:latin typeface="Consolas" panose="020B0609020204030204" pitchFamily="49" charset="0"/>
              </a:rPr>
              <a:t> </a:t>
            </a:r>
            <a:r>
              <a:rPr lang="en-US" sz="1800" b="1" dirty="0">
                <a:solidFill>
                  <a:srgbClr val="7F0055"/>
                </a:solidFill>
                <a:latin typeface="Consolas" panose="020B0609020204030204" pitchFamily="49" charset="0"/>
              </a:rPr>
              <a:t>void</a:t>
            </a:r>
            <a:r>
              <a:rPr lang="en-US" sz="1800" b="1" dirty="0">
                <a:solidFill>
                  <a:srgbClr val="000000"/>
                </a:solidFill>
                <a:latin typeface="Consolas" panose="020B0609020204030204" pitchFamily="49" charset="0"/>
              </a:rPr>
              <a:t> </a:t>
            </a:r>
            <a:r>
              <a:rPr lang="en-US" sz="1800" b="1" dirty="0" err="1">
                <a:solidFill>
                  <a:srgbClr val="00B0F0"/>
                </a:solidFill>
                <a:latin typeface="Consolas" panose="020B0609020204030204" pitchFamily="49" charset="0"/>
              </a:rPr>
              <a:t>Player</a:t>
            </a:r>
            <a:r>
              <a:rPr lang="en-US" sz="1800" b="1" dirty="0" err="1">
                <a:solidFill>
                  <a:srgbClr val="000000"/>
                </a:solidFill>
                <a:latin typeface="Consolas" panose="020B0609020204030204" pitchFamily="49" charset="0"/>
              </a:rPr>
              <a:t>.</a:t>
            </a:r>
            <a:r>
              <a:rPr lang="en-US" sz="1800" b="1" dirty="0" err="1">
                <a:solidFill>
                  <a:srgbClr val="FFC000"/>
                </a:solidFill>
                <a:latin typeface="Consolas" panose="020B0609020204030204" pitchFamily="49" charset="0"/>
              </a:rPr>
              <a:t>setName</a:t>
            </a:r>
            <a:r>
              <a:rPr lang="en-US" sz="1800" b="1" dirty="0">
                <a:solidFill>
                  <a:srgbClr val="FFC000"/>
                </a:solidFill>
                <a:latin typeface="Consolas" panose="020B0609020204030204" pitchFamily="49" charset="0"/>
              </a:rPr>
              <a:t>(String </a:t>
            </a:r>
            <a:r>
              <a:rPr lang="en-US" sz="1800" b="1" dirty="0" err="1">
                <a:solidFill>
                  <a:srgbClr val="FFC000"/>
                </a:solidFill>
                <a:latin typeface="Consolas" panose="020B0609020204030204" pitchFamily="49" charset="0"/>
              </a:rPr>
              <a:t>playerName</a:t>
            </a:r>
            <a:r>
              <a:rPr lang="en-US" sz="1800" b="1" dirty="0">
                <a:solidFill>
                  <a:srgbClr val="FFC000"/>
                </a:solidFill>
                <a:latin typeface="Consolas" panose="020B0609020204030204" pitchFamily="49" charset="0"/>
              </a:rPr>
              <a:t>) </a:t>
            </a:r>
            <a:r>
              <a:rPr lang="en-US" sz="1800" b="1" dirty="0">
                <a:solidFill>
                  <a:srgbClr val="000000"/>
                </a:solidFill>
                <a:latin typeface="Consolas" panose="020B0609020204030204" pitchFamily="49" charset="0"/>
              </a:rPr>
              <a:t>{</a:t>
            </a:r>
          </a:p>
          <a:p>
            <a:pPr lvl="1"/>
            <a:r>
              <a:rPr lang="sk-SK" b="1" dirty="0">
                <a:solidFill>
                  <a:srgbClr val="7F0055"/>
                </a:solidFill>
                <a:latin typeface="Consolas" panose="020B0609020204030204" pitchFamily="49" charset="0"/>
              </a:rPr>
              <a:t>this</a:t>
            </a:r>
            <a:r>
              <a:rPr lang="sk-SK" b="1" dirty="0">
                <a:solidFill>
                  <a:srgbClr val="000000"/>
                </a:solidFill>
                <a:latin typeface="Consolas" panose="020B0609020204030204" pitchFamily="49" charset="0"/>
              </a:rPr>
              <a:t>.name = </a:t>
            </a:r>
            <a:r>
              <a:rPr lang="sk-SK" b="1" dirty="0" err="1">
                <a:solidFill>
                  <a:srgbClr val="000000"/>
                </a:solidFill>
                <a:latin typeface="Consolas" panose="020B0609020204030204" pitchFamily="49" charset="0"/>
              </a:rPr>
              <a:t>playerName</a:t>
            </a:r>
            <a:r>
              <a:rPr lang="sk-SK" b="1" dirty="0">
                <a:solidFill>
                  <a:srgbClr val="000000"/>
                </a:solidFill>
                <a:latin typeface="Consolas" panose="020B0609020204030204" pitchFamily="49" charset="0"/>
              </a:rPr>
              <a:t>;</a:t>
            </a:r>
          </a:p>
          <a:p>
            <a:pPr algn="l"/>
            <a:r>
              <a:rPr lang="sk-SK" sz="1800" dirty="0">
                <a:solidFill>
                  <a:srgbClr val="000000"/>
                </a:solidFill>
                <a:latin typeface="Consolas" panose="020B0609020204030204" pitchFamily="49" charset="0"/>
              </a:rPr>
              <a:t>}</a:t>
            </a:r>
          </a:p>
          <a:p>
            <a:pPr algn="l"/>
            <a:endParaRPr lang="sk-SK" sz="1800" dirty="0">
              <a:latin typeface="Consolas" panose="020B0609020204030204" pitchFamily="49" charset="0"/>
            </a:endParaRPr>
          </a:p>
          <a:p>
            <a:pPr algn="l"/>
            <a:r>
              <a:rPr lang="sk-SK" sz="1800" b="1" dirty="0" err="1">
                <a:solidFill>
                  <a:srgbClr val="7F0055"/>
                </a:solidFill>
                <a:latin typeface="Consolas" panose="020B0609020204030204" pitchFamily="49" charset="0"/>
              </a:rPr>
              <a:t>private</a:t>
            </a:r>
            <a:r>
              <a:rPr lang="sk-SK" sz="1800" b="1" dirty="0">
                <a:solidFill>
                  <a:srgbClr val="000000"/>
                </a:solidFill>
                <a:latin typeface="Consolas" panose="020B0609020204030204" pitchFamily="49" charset="0"/>
              </a:rPr>
              <a:t> </a:t>
            </a:r>
            <a:r>
              <a:rPr lang="sk-SK" sz="1800" b="1" dirty="0" err="1">
                <a:solidFill>
                  <a:srgbClr val="000000"/>
                </a:solidFill>
                <a:latin typeface="Consolas" panose="020B0609020204030204" pitchFamily="49" charset="0"/>
              </a:rPr>
              <a:t>String</a:t>
            </a:r>
            <a:r>
              <a:rPr lang="sk-SK" sz="1800" b="1" dirty="0">
                <a:solidFill>
                  <a:srgbClr val="000000"/>
                </a:solidFill>
                <a:latin typeface="Consolas" panose="020B0609020204030204" pitchFamily="49" charset="0"/>
              </a:rPr>
              <a:t> </a:t>
            </a:r>
            <a:r>
              <a:rPr lang="sk-SK" sz="1800" b="1" dirty="0" err="1">
                <a:solidFill>
                  <a:srgbClr val="00B0F0"/>
                </a:solidFill>
                <a:latin typeface="Consolas" panose="020B0609020204030204" pitchFamily="49" charset="0"/>
              </a:rPr>
              <a:t>Player</a:t>
            </a:r>
            <a:r>
              <a:rPr lang="sk-SK" sz="1800" b="1" dirty="0" err="1">
                <a:solidFill>
                  <a:srgbClr val="000000"/>
                </a:solidFill>
                <a:latin typeface="Consolas" panose="020B0609020204030204" pitchFamily="49" charset="0"/>
              </a:rPr>
              <a:t>.</a:t>
            </a:r>
            <a:r>
              <a:rPr lang="sk-SK" sz="1800" b="1" dirty="0" err="1">
                <a:solidFill>
                  <a:srgbClr val="FFC000"/>
                </a:solidFill>
                <a:latin typeface="Consolas" panose="020B0609020204030204" pitchFamily="49" charset="0"/>
              </a:rPr>
              <a:t>getName</a:t>
            </a:r>
            <a:r>
              <a:rPr lang="sk-SK" sz="1800" b="1" dirty="0">
                <a:solidFill>
                  <a:srgbClr val="FFC000"/>
                </a:solidFill>
                <a:latin typeface="Consolas" panose="020B0609020204030204" pitchFamily="49" charset="0"/>
              </a:rPr>
              <a:t>() </a:t>
            </a:r>
            <a:r>
              <a:rPr lang="sk-SK" sz="1800" b="1" dirty="0">
                <a:solidFill>
                  <a:srgbClr val="000000"/>
                </a:solidFill>
                <a:latin typeface="Consolas" panose="020B0609020204030204" pitchFamily="49" charset="0"/>
              </a:rPr>
              <a:t>{</a:t>
            </a:r>
          </a:p>
          <a:p>
            <a:pPr lvl="1"/>
            <a:r>
              <a:rPr lang="sk-SK" b="1" dirty="0" err="1">
                <a:solidFill>
                  <a:srgbClr val="7F0055"/>
                </a:solidFill>
                <a:latin typeface="Consolas" panose="020B0609020204030204" pitchFamily="49" charset="0"/>
              </a:rPr>
              <a:t>return</a:t>
            </a:r>
            <a:r>
              <a:rPr lang="sk-SK" b="1" dirty="0">
                <a:solidFill>
                  <a:srgbClr val="000000"/>
                </a:solidFill>
                <a:latin typeface="Consolas" panose="020B0609020204030204" pitchFamily="49" charset="0"/>
              </a:rPr>
              <a:t> </a:t>
            </a:r>
            <a:r>
              <a:rPr lang="sk-SK" b="1" dirty="0">
                <a:solidFill>
                  <a:srgbClr val="7F0055"/>
                </a:solidFill>
                <a:latin typeface="Consolas" panose="020B0609020204030204" pitchFamily="49" charset="0"/>
              </a:rPr>
              <a:t>this</a:t>
            </a:r>
            <a:r>
              <a:rPr lang="sk-SK" b="1" dirty="0">
                <a:solidFill>
                  <a:srgbClr val="000000"/>
                </a:solidFill>
                <a:latin typeface="Consolas" panose="020B0609020204030204" pitchFamily="49" charset="0"/>
              </a:rPr>
              <a:t>.name;</a:t>
            </a:r>
          </a:p>
          <a:p>
            <a:pPr algn="l"/>
            <a:r>
              <a:rPr lang="sk-SK" sz="1800" dirty="0">
                <a:solidFill>
                  <a:srgbClr val="000000"/>
                </a:solidFill>
                <a:latin typeface="Consolas" panose="020B0609020204030204" pitchFamily="49" charset="0"/>
              </a:rPr>
              <a:t>}</a:t>
            </a:r>
            <a:endParaRPr lang="sk-SK" dirty="0"/>
          </a:p>
        </p:txBody>
      </p:sp>
      <p:sp>
        <p:nvSpPr>
          <p:cNvPr id="5" name="BlokTextu 4">
            <a:extLst>
              <a:ext uri="{FF2B5EF4-FFF2-40B4-BE49-F238E27FC236}">
                <a16:creationId xmlns:a16="http://schemas.microsoft.com/office/drawing/2014/main" id="{7BD73592-D172-4AB6-DD42-7B7F581FE571}"/>
              </a:ext>
            </a:extLst>
          </p:cNvPr>
          <p:cNvSpPr txBox="1"/>
          <p:nvPr/>
        </p:nvSpPr>
        <p:spPr>
          <a:xfrm>
            <a:off x="1020932" y="1964347"/>
            <a:ext cx="3477234" cy="369332"/>
          </a:xfrm>
          <a:prstGeom prst="rect">
            <a:avLst/>
          </a:prstGeom>
          <a:noFill/>
        </p:spPr>
        <p:txBody>
          <a:bodyPr wrap="none" rtlCol="0">
            <a:spAutoFit/>
          </a:bodyPr>
          <a:lstStyle/>
          <a:p>
            <a:r>
              <a:rPr lang="sk-SK" sz="1800" b="1" dirty="0" err="1">
                <a:solidFill>
                  <a:srgbClr val="7F0055"/>
                </a:solidFill>
                <a:latin typeface="Consolas" panose="020B0609020204030204" pitchFamily="49" charset="0"/>
              </a:rPr>
              <a:t>public</a:t>
            </a:r>
            <a:r>
              <a:rPr lang="sk-SK" sz="1800" b="1" dirty="0">
                <a:solidFill>
                  <a:srgbClr val="000000"/>
                </a:solidFill>
                <a:latin typeface="Consolas" panose="020B0609020204030204" pitchFamily="49" charset="0"/>
              </a:rPr>
              <a:t> </a:t>
            </a:r>
            <a:r>
              <a:rPr lang="sk-SK" sz="1800" b="1" dirty="0" err="1">
                <a:solidFill>
                  <a:srgbClr val="7F0055"/>
                </a:solidFill>
                <a:latin typeface="Consolas" panose="020B0609020204030204" pitchFamily="49" charset="0"/>
              </a:rPr>
              <a:t>aspect</a:t>
            </a:r>
            <a:r>
              <a:rPr lang="sk-SK" sz="1800" b="1" dirty="0">
                <a:solidFill>
                  <a:srgbClr val="000000"/>
                </a:solidFill>
                <a:latin typeface="Consolas" panose="020B0609020204030204" pitchFamily="49" charset="0"/>
              </a:rPr>
              <a:t> </a:t>
            </a:r>
            <a:r>
              <a:rPr lang="sk-SK" sz="1800" b="1" dirty="0" err="1">
                <a:solidFill>
                  <a:srgbClr val="000000"/>
                </a:solidFill>
                <a:latin typeface="Consolas" panose="020B0609020204030204" pitchFamily="49" charset="0"/>
              </a:rPr>
              <a:t>PlayerName</a:t>
            </a:r>
            <a:r>
              <a:rPr lang="sk-SK" sz="1800" b="1" dirty="0">
                <a:solidFill>
                  <a:srgbClr val="000000"/>
                </a:solidFill>
                <a:latin typeface="Consolas" panose="020B0609020204030204" pitchFamily="49" charset="0"/>
              </a:rPr>
              <a:t> {</a:t>
            </a:r>
            <a:endParaRPr lang="sk-SK" dirty="0"/>
          </a:p>
        </p:txBody>
      </p:sp>
      <p:sp>
        <p:nvSpPr>
          <p:cNvPr id="6" name="BlokTextu 5">
            <a:extLst>
              <a:ext uri="{FF2B5EF4-FFF2-40B4-BE49-F238E27FC236}">
                <a16:creationId xmlns:a16="http://schemas.microsoft.com/office/drawing/2014/main" id="{0EDCAA20-0A2A-A460-0312-88A29790AEA8}"/>
              </a:ext>
            </a:extLst>
          </p:cNvPr>
          <p:cNvSpPr txBox="1"/>
          <p:nvPr/>
        </p:nvSpPr>
        <p:spPr>
          <a:xfrm>
            <a:off x="1020932" y="6112383"/>
            <a:ext cx="390617" cy="369332"/>
          </a:xfrm>
          <a:prstGeom prst="rect">
            <a:avLst/>
          </a:prstGeom>
          <a:noFill/>
        </p:spPr>
        <p:txBody>
          <a:bodyPr wrap="square" rtlCol="0">
            <a:spAutoFit/>
          </a:bodyPr>
          <a:lstStyle/>
          <a:p>
            <a:r>
              <a:rPr lang="en-US" sz="1800" b="1" dirty="0">
                <a:solidFill>
                  <a:srgbClr val="7F0055"/>
                </a:solidFill>
                <a:latin typeface="Consolas" panose="020B0609020204030204" pitchFamily="49" charset="0"/>
              </a:rPr>
              <a:t>}</a:t>
            </a:r>
            <a:endParaRPr lang="sk-SK" dirty="0"/>
          </a:p>
        </p:txBody>
      </p:sp>
      <p:sp>
        <p:nvSpPr>
          <p:cNvPr id="7" name="Šípka: nadol 6">
            <a:extLst>
              <a:ext uri="{FF2B5EF4-FFF2-40B4-BE49-F238E27FC236}">
                <a16:creationId xmlns:a16="http://schemas.microsoft.com/office/drawing/2014/main" id="{2EC42F05-F676-3A4C-D992-0F599B79513C}"/>
              </a:ext>
            </a:extLst>
          </p:cNvPr>
          <p:cNvSpPr/>
          <p:nvPr/>
        </p:nvSpPr>
        <p:spPr>
          <a:xfrm rot="3834940">
            <a:off x="5975812" y="4394475"/>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Šípka: nadol 7">
            <a:extLst>
              <a:ext uri="{FF2B5EF4-FFF2-40B4-BE49-F238E27FC236}">
                <a16:creationId xmlns:a16="http://schemas.microsoft.com/office/drawing/2014/main" id="{3CC1F6DC-21CB-BCB5-56BD-2F0977320435}"/>
              </a:ext>
            </a:extLst>
          </p:cNvPr>
          <p:cNvSpPr/>
          <p:nvPr/>
        </p:nvSpPr>
        <p:spPr>
          <a:xfrm rot="3834940">
            <a:off x="5592106" y="2106666"/>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Šípka: nadol 8">
            <a:extLst>
              <a:ext uri="{FF2B5EF4-FFF2-40B4-BE49-F238E27FC236}">
                <a16:creationId xmlns:a16="http://schemas.microsoft.com/office/drawing/2014/main" id="{D177D1EA-4A78-F2F2-03F6-3E2CED7C3F3D}"/>
              </a:ext>
            </a:extLst>
          </p:cNvPr>
          <p:cNvSpPr/>
          <p:nvPr/>
        </p:nvSpPr>
        <p:spPr>
          <a:xfrm rot="2931942">
            <a:off x="6545856" y="2798861"/>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BlokTextu 9">
            <a:extLst>
              <a:ext uri="{FF2B5EF4-FFF2-40B4-BE49-F238E27FC236}">
                <a16:creationId xmlns:a16="http://schemas.microsoft.com/office/drawing/2014/main" id="{4EF33AF7-6789-4756-F222-96D5ED92AB64}"/>
              </a:ext>
            </a:extLst>
          </p:cNvPr>
          <p:cNvSpPr txBox="1"/>
          <p:nvPr/>
        </p:nvSpPr>
        <p:spPr>
          <a:xfrm>
            <a:off x="6400882" y="1635828"/>
            <a:ext cx="3876382" cy="646331"/>
          </a:xfrm>
          <a:prstGeom prst="rect">
            <a:avLst/>
          </a:prstGeom>
          <a:noFill/>
        </p:spPr>
        <p:txBody>
          <a:bodyPr wrap="none" rtlCol="0">
            <a:spAutoFit/>
          </a:bodyPr>
          <a:lstStyle/>
          <a:p>
            <a:r>
              <a:rPr lang="en-US" dirty="0"/>
              <a:t>Extends </a:t>
            </a:r>
            <a:r>
              <a:rPr lang="en-US" b="1" dirty="0">
                <a:solidFill>
                  <a:srgbClr val="00B0F0"/>
                </a:solidFill>
              </a:rPr>
              <a:t>Player</a:t>
            </a:r>
            <a:r>
              <a:rPr lang="en-US" dirty="0"/>
              <a:t> class with </a:t>
            </a:r>
            <a:r>
              <a:rPr lang="en-US" b="1" i="1" u="sng" dirty="0"/>
              <a:t>variable </a:t>
            </a:r>
          </a:p>
          <a:p>
            <a:r>
              <a:rPr lang="en-US" dirty="0"/>
              <a:t>called </a:t>
            </a:r>
            <a:r>
              <a:rPr lang="en-US" b="1" dirty="0">
                <a:solidFill>
                  <a:srgbClr val="FFC000"/>
                </a:solidFill>
              </a:rPr>
              <a:t>name</a:t>
            </a:r>
            <a:r>
              <a:rPr lang="en-US" dirty="0"/>
              <a:t> with </a:t>
            </a:r>
            <a:r>
              <a:rPr lang="en-US" b="1" dirty="0">
                <a:solidFill>
                  <a:srgbClr val="FF0000"/>
                </a:solidFill>
              </a:rPr>
              <a:t>String</a:t>
            </a:r>
            <a:r>
              <a:rPr lang="en-US" dirty="0"/>
              <a:t> type</a:t>
            </a:r>
            <a:endParaRPr lang="sk-SK" dirty="0"/>
          </a:p>
        </p:txBody>
      </p:sp>
      <p:sp>
        <p:nvSpPr>
          <p:cNvPr id="11" name="BlokTextu 10">
            <a:extLst>
              <a:ext uri="{FF2B5EF4-FFF2-40B4-BE49-F238E27FC236}">
                <a16:creationId xmlns:a16="http://schemas.microsoft.com/office/drawing/2014/main" id="{A4F958E1-CC3E-8FC9-BFEA-70C70BD39DE9}"/>
              </a:ext>
            </a:extLst>
          </p:cNvPr>
          <p:cNvSpPr txBox="1"/>
          <p:nvPr/>
        </p:nvSpPr>
        <p:spPr>
          <a:xfrm>
            <a:off x="7299189" y="2633462"/>
            <a:ext cx="3863558" cy="646331"/>
          </a:xfrm>
          <a:prstGeom prst="rect">
            <a:avLst/>
          </a:prstGeom>
          <a:noFill/>
        </p:spPr>
        <p:txBody>
          <a:bodyPr wrap="none" rtlCol="0">
            <a:spAutoFit/>
          </a:bodyPr>
          <a:lstStyle/>
          <a:p>
            <a:r>
              <a:rPr lang="en-US" dirty="0"/>
              <a:t>Extends </a:t>
            </a:r>
            <a:r>
              <a:rPr lang="en-US" b="1" dirty="0">
                <a:solidFill>
                  <a:srgbClr val="00B0F0"/>
                </a:solidFill>
              </a:rPr>
              <a:t>Player</a:t>
            </a:r>
            <a:r>
              <a:rPr lang="en-US" dirty="0"/>
              <a:t> class with </a:t>
            </a:r>
            <a:r>
              <a:rPr lang="en-US" b="1" u="sng" dirty="0"/>
              <a:t>function</a:t>
            </a:r>
            <a:r>
              <a:rPr lang="en-US" dirty="0"/>
              <a:t> </a:t>
            </a:r>
          </a:p>
          <a:p>
            <a:r>
              <a:rPr lang="en-US" b="1" dirty="0" err="1">
                <a:solidFill>
                  <a:srgbClr val="FFC000"/>
                </a:solidFill>
              </a:rPr>
              <a:t>setName</a:t>
            </a:r>
            <a:r>
              <a:rPr lang="en-US" sz="1800" b="1" dirty="0">
                <a:solidFill>
                  <a:srgbClr val="FFC000"/>
                </a:solidFill>
                <a:latin typeface="Consolas" panose="020B0609020204030204" pitchFamily="49" charset="0"/>
              </a:rPr>
              <a:t>(String </a:t>
            </a:r>
            <a:r>
              <a:rPr lang="en-US" sz="1800" b="1" dirty="0" err="1">
                <a:solidFill>
                  <a:srgbClr val="FFC000"/>
                </a:solidFill>
                <a:latin typeface="Consolas" panose="020B0609020204030204" pitchFamily="49" charset="0"/>
              </a:rPr>
              <a:t>playerName</a:t>
            </a:r>
            <a:r>
              <a:rPr lang="en-US" sz="1800" b="1" dirty="0">
                <a:solidFill>
                  <a:srgbClr val="FFC000"/>
                </a:solidFill>
                <a:latin typeface="Consolas" panose="020B0609020204030204" pitchFamily="49" charset="0"/>
              </a:rPr>
              <a:t>)</a:t>
            </a:r>
            <a:endParaRPr lang="sk-SK" dirty="0">
              <a:solidFill>
                <a:srgbClr val="FFC000"/>
              </a:solidFill>
            </a:endParaRPr>
          </a:p>
        </p:txBody>
      </p:sp>
      <p:sp>
        <p:nvSpPr>
          <p:cNvPr id="12" name="BlokTextu 11">
            <a:extLst>
              <a:ext uri="{FF2B5EF4-FFF2-40B4-BE49-F238E27FC236}">
                <a16:creationId xmlns:a16="http://schemas.microsoft.com/office/drawing/2014/main" id="{FF77B9D2-0C5A-F8F9-21FA-AADD50FC725F}"/>
              </a:ext>
            </a:extLst>
          </p:cNvPr>
          <p:cNvSpPr txBox="1"/>
          <p:nvPr/>
        </p:nvSpPr>
        <p:spPr>
          <a:xfrm>
            <a:off x="6771712" y="4115070"/>
            <a:ext cx="3863558" cy="646331"/>
          </a:xfrm>
          <a:prstGeom prst="rect">
            <a:avLst/>
          </a:prstGeom>
          <a:noFill/>
        </p:spPr>
        <p:txBody>
          <a:bodyPr wrap="none" rtlCol="0">
            <a:spAutoFit/>
          </a:bodyPr>
          <a:lstStyle/>
          <a:p>
            <a:r>
              <a:rPr lang="en-US" dirty="0"/>
              <a:t>Extends </a:t>
            </a:r>
            <a:r>
              <a:rPr lang="en-US" b="1" dirty="0">
                <a:solidFill>
                  <a:srgbClr val="00B0F0"/>
                </a:solidFill>
              </a:rPr>
              <a:t>Player</a:t>
            </a:r>
            <a:r>
              <a:rPr lang="en-US" dirty="0"/>
              <a:t> class with </a:t>
            </a:r>
            <a:r>
              <a:rPr lang="en-US" b="1" u="sng" dirty="0"/>
              <a:t>function</a:t>
            </a:r>
            <a:r>
              <a:rPr lang="en-US" dirty="0"/>
              <a:t> </a:t>
            </a:r>
          </a:p>
          <a:p>
            <a:r>
              <a:rPr lang="en-US" b="1" dirty="0" err="1">
                <a:solidFill>
                  <a:srgbClr val="FFC000"/>
                </a:solidFill>
              </a:rPr>
              <a:t>getName</a:t>
            </a:r>
            <a:r>
              <a:rPr lang="en-US" sz="1800" b="1" dirty="0">
                <a:solidFill>
                  <a:srgbClr val="FFC000"/>
                </a:solidFill>
                <a:latin typeface="Consolas" panose="020B0609020204030204" pitchFamily="49" charset="0"/>
              </a:rPr>
              <a:t>()</a:t>
            </a:r>
            <a:endParaRPr lang="sk-SK" dirty="0">
              <a:solidFill>
                <a:srgbClr val="FFC000"/>
              </a:solidFill>
            </a:endParaRPr>
          </a:p>
        </p:txBody>
      </p:sp>
      <p:sp>
        <p:nvSpPr>
          <p:cNvPr id="13" name="BlokTextu 12">
            <a:extLst>
              <a:ext uri="{FF2B5EF4-FFF2-40B4-BE49-F238E27FC236}">
                <a16:creationId xmlns:a16="http://schemas.microsoft.com/office/drawing/2014/main" id="{F649AF04-E788-E986-9BF4-0B43DC743F33}"/>
              </a:ext>
            </a:extLst>
          </p:cNvPr>
          <p:cNvSpPr txBox="1"/>
          <p:nvPr/>
        </p:nvSpPr>
        <p:spPr>
          <a:xfrm>
            <a:off x="4379401" y="5943106"/>
            <a:ext cx="7223388" cy="707886"/>
          </a:xfrm>
          <a:prstGeom prst="rect">
            <a:avLst/>
          </a:prstGeom>
          <a:noFill/>
        </p:spPr>
        <p:txBody>
          <a:bodyPr wrap="none" rtlCol="0">
            <a:spAutoFit/>
          </a:bodyPr>
          <a:lstStyle/>
          <a:p>
            <a:r>
              <a:rPr lang="en-US" sz="2000" dirty="0"/>
              <a:t>Possibly to set up functionality additively and incrementally, </a:t>
            </a:r>
          </a:p>
          <a:p>
            <a:r>
              <a:rPr lang="en-US" sz="2000" dirty="0"/>
              <a:t>only empty classes that will be extended are required.</a:t>
            </a:r>
            <a:endParaRPr lang="sk-SK" sz="2000" dirty="0"/>
          </a:p>
        </p:txBody>
      </p:sp>
    </p:spTree>
    <p:extLst>
      <p:ext uri="{BB962C8B-B14F-4D97-AF65-F5344CB8AC3E}">
        <p14:creationId xmlns:p14="http://schemas.microsoft.com/office/powerpoint/2010/main" val="1387097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6E41F7-4EA4-00CE-85B5-BDA8F418A698}"/>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8BA694AF-6568-986F-E65D-702B58C5865A}"/>
              </a:ext>
            </a:extLst>
          </p:cNvPr>
          <p:cNvSpPr>
            <a:spLocks noGrp="1"/>
          </p:cNvSpPr>
          <p:nvPr>
            <p:ph idx="1"/>
          </p:nvPr>
        </p:nvSpPr>
        <p:spPr/>
        <p:txBody>
          <a:bodyPr/>
          <a:lstStyle/>
          <a:p>
            <a:endParaRPr lang="sk-SK"/>
          </a:p>
        </p:txBody>
      </p:sp>
      <p:pic>
        <p:nvPicPr>
          <p:cNvPr id="9" name="Obrázok 8">
            <a:extLst>
              <a:ext uri="{FF2B5EF4-FFF2-40B4-BE49-F238E27FC236}">
                <a16:creationId xmlns:a16="http://schemas.microsoft.com/office/drawing/2014/main" id="{7883574E-E736-151D-FC97-BEAE72F5E7A7}"/>
              </a:ext>
            </a:extLst>
          </p:cNvPr>
          <p:cNvPicPr>
            <a:picLocks noChangeAspect="1"/>
          </p:cNvPicPr>
          <p:nvPr/>
        </p:nvPicPr>
        <p:blipFill>
          <a:blip r:embed="rId2"/>
          <a:stretch>
            <a:fillRect/>
          </a:stretch>
        </p:blipFill>
        <p:spPr>
          <a:xfrm>
            <a:off x="573007" y="0"/>
            <a:ext cx="9426700" cy="6858000"/>
          </a:xfrm>
          <a:prstGeom prst="rect">
            <a:avLst/>
          </a:prstGeom>
        </p:spPr>
      </p:pic>
    </p:spTree>
    <p:extLst>
      <p:ext uri="{BB962C8B-B14F-4D97-AF65-F5344CB8AC3E}">
        <p14:creationId xmlns:p14="http://schemas.microsoft.com/office/powerpoint/2010/main" val="38158529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89162D-09B5-ECD2-20BD-B8853731E0D1}"/>
              </a:ext>
            </a:extLst>
          </p:cNvPr>
          <p:cNvSpPr>
            <a:spLocks noGrp="1"/>
          </p:cNvSpPr>
          <p:nvPr>
            <p:ph type="title"/>
          </p:nvPr>
        </p:nvSpPr>
        <p:spPr>
          <a:xfrm>
            <a:off x="560732" y="315028"/>
            <a:ext cx="8596668" cy="1320800"/>
          </a:xfrm>
        </p:spPr>
        <p:txBody>
          <a:bodyPr>
            <a:normAutofit fontScale="90000"/>
          </a:bodyPr>
          <a:lstStyle/>
          <a:p>
            <a:r>
              <a:rPr lang="en-US" sz="5400" b="1" dirty="0"/>
              <a:t>Example: Aspect in AspectJ</a:t>
            </a:r>
            <a:endParaRPr lang="sk-SK" sz="5400" b="1" dirty="0"/>
          </a:p>
        </p:txBody>
      </p:sp>
      <p:sp>
        <p:nvSpPr>
          <p:cNvPr id="7" name="Šípka: nadol 6">
            <a:extLst>
              <a:ext uri="{FF2B5EF4-FFF2-40B4-BE49-F238E27FC236}">
                <a16:creationId xmlns:a16="http://schemas.microsoft.com/office/drawing/2014/main" id="{2EC42F05-F676-3A4C-D992-0F599B79513C}"/>
              </a:ext>
            </a:extLst>
          </p:cNvPr>
          <p:cNvSpPr/>
          <p:nvPr/>
        </p:nvSpPr>
        <p:spPr>
          <a:xfrm rot="18327005">
            <a:off x="2616949" y="1752892"/>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Šípka: nadol 7">
            <a:extLst>
              <a:ext uri="{FF2B5EF4-FFF2-40B4-BE49-F238E27FC236}">
                <a16:creationId xmlns:a16="http://schemas.microsoft.com/office/drawing/2014/main" id="{3CC1F6DC-21CB-BCB5-56BD-2F0977320435}"/>
              </a:ext>
            </a:extLst>
          </p:cNvPr>
          <p:cNvSpPr/>
          <p:nvPr/>
        </p:nvSpPr>
        <p:spPr>
          <a:xfrm rot="3834940">
            <a:off x="6009414" y="3677718"/>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Zástupný objekt pre obsah 2">
            <a:extLst>
              <a:ext uri="{FF2B5EF4-FFF2-40B4-BE49-F238E27FC236}">
                <a16:creationId xmlns:a16="http://schemas.microsoft.com/office/drawing/2014/main" id="{7E5A5AD8-B1BE-5D85-6F3C-49DA9D5009B9}"/>
              </a:ext>
            </a:extLst>
          </p:cNvPr>
          <p:cNvSpPr>
            <a:spLocks noGrp="1"/>
          </p:cNvSpPr>
          <p:nvPr>
            <p:ph idx="1"/>
          </p:nvPr>
        </p:nvSpPr>
        <p:spPr>
          <a:xfrm>
            <a:off x="1517317" y="2387141"/>
            <a:ext cx="8946059" cy="3981742"/>
          </a:xfrm>
        </p:spPr>
        <p:txBody>
          <a:bodyPr>
            <a:normAutofit fontScale="92500" lnSpcReduction="20000"/>
          </a:bodyPr>
          <a:lstStyle/>
          <a:p>
            <a:pPr algn="l"/>
            <a:r>
              <a:rPr lang="en-US" sz="1800" dirty="0">
                <a:solidFill>
                  <a:srgbClr val="000000"/>
                </a:solidFill>
                <a:latin typeface="Consolas" panose="020B0609020204030204" pitchFamily="49" charset="0"/>
              </a:rPr>
              <a:t>Player </a:t>
            </a:r>
            <a:r>
              <a:rPr lang="en-US" sz="1800" b="1" dirty="0">
                <a:solidFill>
                  <a:srgbClr val="7F0055"/>
                </a:solidFill>
                <a:latin typeface="Consolas" panose="020B0609020204030204" pitchFamily="49" charset="0"/>
              </a:rPr>
              <a:t>around</a:t>
            </a:r>
            <a:r>
              <a:rPr lang="en-US" sz="1800" b="1" dirty="0">
                <a:solidFill>
                  <a:srgbClr val="000000"/>
                </a:solidFill>
                <a:latin typeface="Consolas" panose="020B0609020204030204" pitchFamily="49" charset="0"/>
              </a:rPr>
              <a:t>(): </a:t>
            </a:r>
            <a:r>
              <a:rPr lang="en-US" sz="1800" b="1" dirty="0">
                <a:solidFill>
                  <a:srgbClr val="7F0055"/>
                </a:solidFill>
                <a:latin typeface="Consolas" panose="020B0609020204030204" pitchFamily="49" charset="0"/>
              </a:rPr>
              <a:t>call</a:t>
            </a:r>
            <a:r>
              <a:rPr lang="en-US" sz="1800" b="1" dirty="0">
                <a:solidFill>
                  <a:srgbClr val="000000"/>
                </a:solidFill>
                <a:latin typeface="Consolas" panose="020B0609020204030204" pitchFamily="49" charset="0"/>
              </a:rPr>
              <a:t>(</a:t>
            </a:r>
            <a:r>
              <a:rPr lang="en-US" sz="1800" b="1" dirty="0" err="1">
                <a:solidFill>
                  <a:srgbClr val="00B050"/>
                </a:solidFill>
                <a:latin typeface="Consolas" panose="020B0609020204030204" pitchFamily="49" charset="0"/>
              </a:rPr>
              <a:t>Player.new</a:t>
            </a:r>
            <a:r>
              <a:rPr lang="en-US" sz="1800" b="1" dirty="0">
                <a:solidFill>
                  <a:srgbClr val="00B050"/>
                </a:solidFill>
                <a:latin typeface="Consolas" panose="020B0609020204030204" pitchFamily="49" charset="0"/>
              </a:rPr>
              <a:t>(..)</a:t>
            </a:r>
            <a:r>
              <a:rPr lang="en-US" sz="1800" b="1" dirty="0">
                <a:solidFill>
                  <a:srgbClr val="000000"/>
                </a:solidFill>
                <a:latin typeface="Consolas" panose="020B0609020204030204" pitchFamily="49" charset="0"/>
              </a:rPr>
              <a:t>) </a:t>
            </a:r>
            <a:r>
              <a:rPr lang="sk-SK" sz="1800" dirty="0">
                <a:solidFill>
                  <a:srgbClr val="000000"/>
                </a:solidFill>
                <a:latin typeface="Consolas" panose="020B0609020204030204" pitchFamily="49" charset="0"/>
              </a:rPr>
              <a:t>&amp;&amp; </a:t>
            </a:r>
            <a:r>
              <a:rPr lang="sk-SK" sz="1800" b="1" dirty="0" err="1">
                <a:solidFill>
                  <a:srgbClr val="FF0000"/>
                </a:solidFill>
                <a:latin typeface="Consolas" panose="020B0609020204030204" pitchFamily="49" charset="0"/>
              </a:rPr>
              <a:t>if</a:t>
            </a:r>
            <a:r>
              <a:rPr lang="sk-SK" sz="1800" b="1" dirty="0">
                <a:solidFill>
                  <a:srgbClr val="FF0000"/>
                </a:solidFill>
                <a:latin typeface="Consolas" panose="020B0609020204030204" pitchFamily="49" charset="0"/>
              </a:rPr>
              <a:t>(</a:t>
            </a:r>
            <a:r>
              <a:rPr lang="sk-SK" sz="1800" b="1" dirty="0" err="1">
                <a:solidFill>
                  <a:srgbClr val="FF0000"/>
                </a:solidFill>
                <a:latin typeface="Consolas" panose="020B0609020204030204" pitchFamily="49" charset="0"/>
              </a:rPr>
              <a:t>Configuration.setNames</a:t>
            </a:r>
            <a:r>
              <a:rPr lang="sk-SK" sz="1800" b="1" dirty="0">
                <a:solidFill>
                  <a:srgbClr val="FF0000"/>
                </a:solidFill>
                <a:latin typeface="Consolas" panose="020B0609020204030204" pitchFamily="49" charset="0"/>
              </a:rPr>
              <a:t>)</a:t>
            </a:r>
            <a:r>
              <a:rPr lang="en-US" sz="1800" b="1" dirty="0">
                <a:solidFill>
                  <a:srgbClr val="000000"/>
                </a:solidFill>
                <a:latin typeface="Consolas" panose="020B0609020204030204" pitchFamily="49" charset="0"/>
              </a:rPr>
              <a:t>{</a:t>
            </a:r>
          </a:p>
          <a:p>
            <a:pPr lvl="1"/>
            <a:r>
              <a:rPr lang="sk-SK" dirty="0" err="1">
                <a:solidFill>
                  <a:srgbClr val="000000"/>
                </a:solidFill>
                <a:latin typeface="Consolas" panose="020B0609020204030204" pitchFamily="49" charset="0"/>
              </a:rPr>
              <a:t>Scanner</a:t>
            </a:r>
            <a:r>
              <a:rPr lang="sk-SK" dirty="0">
                <a:solidFill>
                  <a:srgbClr val="000000"/>
                </a:solidFill>
                <a:latin typeface="Consolas" panose="020B0609020204030204" pitchFamily="49" charset="0"/>
              </a:rPr>
              <a:t> </a:t>
            </a:r>
            <a:r>
              <a:rPr lang="sk-SK" dirty="0" err="1">
                <a:solidFill>
                  <a:srgbClr val="000000"/>
                </a:solidFill>
                <a:latin typeface="Consolas" panose="020B0609020204030204" pitchFamily="49" charset="0"/>
              </a:rPr>
              <a:t>reader</a:t>
            </a:r>
            <a:r>
              <a:rPr lang="sk-SK" dirty="0">
                <a:solidFill>
                  <a:srgbClr val="000000"/>
                </a:solidFill>
                <a:latin typeface="Consolas" panose="020B0609020204030204" pitchFamily="49" charset="0"/>
              </a:rPr>
              <a:t> = </a:t>
            </a:r>
            <a:r>
              <a:rPr lang="sk-SK" dirty="0" err="1">
                <a:solidFill>
                  <a:srgbClr val="000000"/>
                </a:solidFill>
                <a:latin typeface="Consolas" panose="020B0609020204030204" pitchFamily="49" charset="0"/>
              </a:rPr>
              <a:t>InputReader.getReader</a:t>
            </a:r>
            <a:r>
              <a:rPr lang="sk-SK" dirty="0">
                <a:solidFill>
                  <a:srgbClr val="000000"/>
                </a:solidFill>
                <a:latin typeface="Consolas" panose="020B0609020204030204" pitchFamily="49" charset="0"/>
              </a:rPr>
              <a:t>();</a:t>
            </a:r>
          </a:p>
          <a:p>
            <a:pPr lvl="1"/>
            <a:r>
              <a:rPr lang="en-US" dirty="0" err="1">
                <a:solidFill>
                  <a:srgbClr val="000000"/>
                </a:solidFill>
                <a:latin typeface="Consolas" panose="020B0609020204030204" pitchFamily="49" charset="0"/>
              </a:rPr>
              <a:t>System.out.println</a:t>
            </a:r>
            <a:r>
              <a:rPr lang="en-US" dirty="0">
                <a:solidFill>
                  <a:srgbClr val="000000"/>
                </a:solidFill>
                <a:latin typeface="Consolas" panose="020B0609020204030204" pitchFamily="49" charset="0"/>
              </a:rPr>
              <a:t>(</a:t>
            </a:r>
            <a:r>
              <a:rPr lang="en-US" dirty="0">
                <a:solidFill>
                  <a:srgbClr val="2A00FF"/>
                </a:solidFill>
                <a:latin typeface="Consolas" panose="020B0609020204030204" pitchFamily="49" charset="0"/>
              </a:rPr>
              <a:t>"Set player name:"</a:t>
            </a:r>
            <a:r>
              <a:rPr lang="en-US" dirty="0">
                <a:solidFill>
                  <a:srgbClr val="000000"/>
                </a:solidFill>
                <a:latin typeface="Consolas" panose="020B0609020204030204" pitchFamily="49" charset="0"/>
              </a:rPr>
              <a:t>);</a:t>
            </a:r>
          </a:p>
          <a:p>
            <a:pPr lvl="1"/>
            <a:r>
              <a:rPr lang="en-US" dirty="0">
                <a:solidFill>
                  <a:srgbClr val="000000"/>
                </a:solidFill>
                <a:latin typeface="Consolas" panose="020B0609020204030204" pitchFamily="49" charset="0"/>
              </a:rPr>
              <a:t>String </a:t>
            </a:r>
            <a:r>
              <a:rPr lang="en-US" dirty="0" err="1">
                <a:solidFill>
                  <a:srgbClr val="000000"/>
                </a:solidFill>
                <a:latin typeface="Consolas" panose="020B0609020204030204" pitchFamily="49" charset="0"/>
              </a:rPr>
              <a:t>playerNameLine</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reader.nextLine</a:t>
            </a:r>
            <a:r>
              <a:rPr lang="en-US" dirty="0">
                <a:solidFill>
                  <a:srgbClr val="000000"/>
                </a:solidFill>
                <a:latin typeface="Consolas" panose="020B0609020204030204" pitchFamily="49" charset="0"/>
              </a:rPr>
              <a:t>().replace(</a:t>
            </a:r>
            <a:r>
              <a:rPr lang="en-US" dirty="0">
                <a:solidFill>
                  <a:srgbClr val="2A00FF"/>
                </a:solidFill>
                <a:latin typeface="Consolas" panose="020B0609020204030204" pitchFamily="49" charset="0"/>
              </a:rPr>
              <a:t>"\n"</a:t>
            </a:r>
            <a:r>
              <a:rPr lang="en-US" dirty="0">
                <a:solidFill>
                  <a:srgbClr val="000000"/>
                </a:solidFill>
                <a:latin typeface="Consolas" panose="020B0609020204030204" pitchFamily="49" charset="0"/>
              </a:rPr>
              <a:t>, </a:t>
            </a:r>
            <a:r>
              <a:rPr lang="en-US" dirty="0">
                <a:solidFill>
                  <a:srgbClr val="2A00FF"/>
                </a:solidFill>
                <a:latin typeface="Consolas" panose="020B0609020204030204" pitchFamily="49" charset="0"/>
              </a:rPr>
              <a:t>""</a:t>
            </a:r>
            <a:r>
              <a:rPr lang="en-US" dirty="0">
                <a:solidFill>
                  <a:srgbClr val="000000"/>
                </a:solidFill>
                <a:latin typeface="Consolas" panose="020B0609020204030204" pitchFamily="49" charset="0"/>
              </a:rPr>
              <a:t>);</a:t>
            </a:r>
          </a:p>
          <a:p>
            <a:pPr algn="l"/>
            <a:endParaRPr lang="sk-SK" sz="1800" dirty="0">
              <a:latin typeface="Consolas" panose="020B0609020204030204" pitchFamily="49" charset="0"/>
            </a:endParaRPr>
          </a:p>
          <a:p>
            <a:pPr lvl="1"/>
            <a:r>
              <a:rPr lang="sk-SK" dirty="0" err="1">
                <a:solidFill>
                  <a:srgbClr val="000000"/>
                </a:solidFill>
                <a:latin typeface="Consolas" panose="020B0609020204030204" pitchFamily="49" charset="0"/>
              </a:rPr>
              <a:t>Player</a:t>
            </a:r>
            <a:r>
              <a:rPr lang="sk-SK" dirty="0">
                <a:solidFill>
                  <a:srgbClr val="000000"/>
                </a:solidFill>
                <a:latin typeface="Consolas" panose="020B0609020204030204" pitchFamily="49" charset="0"/>
              </a:rPr>
              <a:t> </a:t>
            </a:r>
            <a:r>
              <a:rPr lang="sk-SK" dirty="0" err="1">
                <a:solidFill>
                  <a:srgbClr val="000000"/>
                </a:solidFill>
                <a:latin typeface="Consolas" panose="020B0609020204030204" pitchFamily="49" charset="0"/>
              </a:rPr>
              <a:t>createdPlayer</a:t>
            </a:r>
            <a:r>
              <a:rPr lang="sk-SK" dirty="0">
                <a:solidFill>
                  <a:srgbClr val="000000"/>
                </a:solidFill>
                <a:latin typeface="Consolas" panose="020B0609020204030204" pitchFamily="49" charset="0"/>
              </a:rPr>
              <a:t> = </a:t>
            </a:r>
            <a:r>
              <a:rPr lang="sk-SK" b="1" dirty="0" err="1">
                <a:solidFill>
                  <a:srgbClr val="7F0055"/>
                </a:solidFill>
                <a:latin typeface="Consolas" panose="020B0609020204030204" pitchFamily="49" charset="0"/>
              </a:rPr>
              <a:t>proceed</a:t>
            </a:r>
            <a:r>
              <a:rPr lang="sk-SK" b="1" dirty="0">
                <a:solidFill>
                  <a:srgbClr val="000000"/>
                </a:solidFill>
                <a:latin typeface="Consolas" panose="020B0609020204030204" pitchFamily="49" charset="0"/>
              </a:rPr>
              <a:t>();</a:t>
            </a:r>
          </a:p>
          <a:p>
            <a:pPr lvl="1"/>
            <a:r>
              <a:rPr lang="sk-SK" dirty="0" err="1">
                <a:solidFill>
                  <a:srgbClr val="000000"/>
                </a:solidFill>
                <a:latin typeface="Consolas" panose="020B0609020204030204" pitchFamily="49" charset="0"/>
              </a:rPr>
              <a:t>createdPlayer.setName</a:t>
            </a:r>
            <a:r>
              <a:rPr lang="sk-SK" dirty="0">
                <a:solidFill>
                  <a:srgbClr val="000000"/>
                </a:solidFill>
                <a:latin typeface="Consolas" panose="020B0609020204030204" pitchFamily="49" charset="0"/>
              </a:rPr>
              <a:t>(</a:t>
            </a:r>
            <a:r>
              <a:rPr lang="sk-SK" dirty="0" err="1">
                <a:solidFill>
                  <a:srgbClr val="000000"/>
                </a:solidFill>
                <a:latin typeface="Consolas" panose="020B0609020204030204" pitchFamily="49" charset="0"/>
              </a:rPr>
              <a:t>playerNameLine</a:t>
            </a:r>
            <a:r>
              <a:rPr lang="sk-SK" dirty="0">
                <a:solidFill>
                  <a:srgbClr val="000000"/>
                </a:solidFill>
                <a:latin typeface="Consolas" panose="020B0609020204030204" pitchFamily="49" charset="0"/>
              </a:rPr>
              <a:t>);</a:t>
            </a:r>
          </a:p>
          <a:p>
            <a:pPr algn="l"/>
            <a:endParaRPr lang="sk-SK" sz="1800" dirty="0">
              <a:latin typeface="Consolas" panose="020B0609020204030204" pitchFamily="49" charset="0"/>
            </a:endParaRPr>
          </a:p>
          <a:p>
            <a:pPr lvl="1"/>
            <a:r>
              <a:rPr lang="en-US" dirty="0" err="1">
                <a:solidFill>
                  <a:srgbClr val="000000"/>
                </a:solidFill>
                <a:latin typeface="Consolas" panose="020B0609020204030204" pitchFamily="49" charset="0"/>
              </a:rPr>
              <a:t>System.out.println</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createdPlayer.getName</a:t>
            </a:r>
            <a:r>
              <a:rPr lang="en-US" dirty="0">
                <a:solidFill>
                  <a:srgbClr val="000000"/>
                </a:solidFill>
                <a:latin typeface="Consolas" panose="020B0609020204030204" pitchFamily="49" charset="0"/>
              </a:rPr>
              <a:t>());</a:t>
            </a:r>
          </a:p>
          <a:p>
            <a:pPr algn="l"/>
            <a:endParaRPr lang="sk-SK" sz="1800" dirty="0">
              <a:latin typeface="Consolas" panose="020B0609020204030204" pitchFamily="49" charset="0"/>
            </a:endParaRPr>
          </a:p>
          <a:p>
            <a:pPr lvl="1"/>
            <a:r>
              <a:rPr lang="sk-SK" b="1" dirty="0" err="1">
                <a:solidFill>
                  <a:srgbClr val="7F0055"/>
                </a:solidFill>
                <a:latin typeface="Consolas" panose="020B0609020204030204" pitchFamily="49" charset="0"/>
              </a:rPr>
              <a:t>return</a:t>
            </a:r>
            <a:r>
              <a:rPr lang="sk-SK" b="1" dirty="0">
                <a:solidFill>
                  <a:srgbClr val="000000"/>
                </a:solidFill>
                <a:latin typeface="Consolas" panose="020B0609020204030204" pitchFamily="49" charset="0"/>
              </a:rPr>
              <a:t> </a:t>
            </a:r>
            <a:r>
              <a:rPr lang="sk-SK" b="1" dirty="0" err="1">
                <a:solidFill>
                  <a:srgbClr val="000000"/>
                </a:solidFill>
                <a:latin typeface="Consolas" panose="020B0609020204030204" pitchFamily="49" charset="0"/>
              </a:rPr>
              <a:t>createdPlayer</a:t>
            </a:r>
            <a:r>
              <a:rPr lang="sk-SK" b="1" dirty="0">
                <a:solidFill>
                  <a:srgbClr val="000000"/>
                </a:solidFill>
                <a:latin typeface="Consolas" panose="020B0609020204030204" pitchFamily="49" charset="0"/>
              </a:rPr>
              <a:t>;</a:t>
            </a:r>
          </a:p>
          <a:p>
            <a:pPr algn="l"/>
            <a:r>
              <a:rPr lang="sk-SK" sz="1800" dirty="0">
                <a:solidFill>
                  <a:srgbClr val="000000"/>
                </a:solidFill>
                <a:latin typeface="Consolas" panose="020B0609020204030204" pitchFamily="49" charset="0"/>
              </a:rPr>
              <a:t>}</a:t>
            </a:r>
            <a:endParaRPr lang="sk-SK" dirty="0"/>
          </a:p>
        </p:txBody>
      </p:sp>
      <p:sp>
        <p:nvSpPr>
          <p:cNvPr id="11" name="BlokTextu 10">
            <a:extLst>
              <a:ext uri="{FF2B5EF4-FFF2-40B4-BE49-F238E27FC236}">
                <a16:creationId xmlns:a16="http://schemas.microsoft.com/office/drawing/2014/main" id="{FEEB385B-82E8-52ED-6686-485CA47E4F40}"/>
              </a:ext>
            </a:extLst>
          </p:cNvPr>
          <p:cNvSpPr txBox="1"/>
          <p:nvPr/>
        </p:nvSpPr>
        <p:spPr>
          <a:xfrm>
            <a:off x="742327" y="1276158"/>
            <a:ext cx="3477234" cy="369332"/>
          </a:xfrm>
          <a:prstGeom prst="rect">
            <a:avLst/>
          </a:prstGeom>
          <a:noFill/>
        </p:spPr>
        <p:txBody>
          <a:bodyPr wrap="none" rtlCol="0">
            <a:spAutoFit/>
          </a:bodyPr>
          <a:lstStyle/>
          <a:p>
            <a:r>
              <a:rPr lang="sk-SK" sz="1800" b="1" dirty="0" err="1">
                <a:solidFill>
                  <a:srgbClr val="7F0055"/>
                </a:solidFill>
                <a:latin typeface="Consolas" panose="020B0609020204030204" pitchFamily="49" charset="0"/>
              </a:rPr>
              <a:t>public</a:t>
            </a:r>
            <a:r>
              <a:rPr lang="sk-SK" sz="1800" b="1" dirty="0">
                <a:solidFill>
                  <a:srgbClr val="000000"/>
                </a:solidFill>
                <a:latin typeface="Consolas" panose="020B0609020204030204" pitchFamily="49" charset="0"/>
              </a:rPr>
              <a:t> </a:t>
            </a:r>
            <a:r>
              <a:rPr lang="sk-SK" sz="1800" b="1" dirty="0" err="1">
                <a:solidFill>
                  <a:srgbClr val="7F0055"/>
                </a:solidFill>
                <a:latin typeface="Consolas" panose="020B0609020204030204" pitchFamily="49" charset="0"/>
              </a:rPr>
              <a:t>aspect</a:t>
            </a:r>
            <a:r>
              <a:rPr lang="sk-SK" sz="1800" b="1" dirty="0">
                <a:solidFill>
                  <a:srgbClr val="000000"/>
                </a:solidFill>
                <a:latin typeface="Consolas" panose="020B0609020204030204" pitchFamily="49" charset="0"/>
              </a:rPr>
              <a:t> </a:t>
            </a:r>
            <a:r>
              <a:rPr lang="sk-SK" sz="1800" b="1" dirty="0" err="1">
                <a:solidFill>
                  <a:srgbClr val="000000"/>
                </a:solidFill>
                <a:latin typeface="Consolas" panose="020B0609020204030204" pitchFamily="49" charset="0"/>
              </a:rPr>
              <a:t>PlayerName</a:t>
            </a:r>
            <a:r>
              <a:rPr lang="sk-SK" sz="1800" b="1" dirty="0">
                <a:solidFill>
                  <a:srgbClr val="000000"/>
                </a:solidFill>
                <a:latin typeface="Consolas" panose="020B0609020204030204" pitchFamily="49" charset="0"/>
              </a:rPr>
              <a:t> {</a:t>
            </a:r>
            <a:endParaRPr lang="sk-SK" dirty="0"/>
          </a:p>
        </p:txBody>
      </p:sp>
      <p:sp>
        <p:nvSpPr>
          <p:cNvPr id="12" name="BlokTextu 11">
            <a:extLst>
              <a:ext uri="{FF2B5EF4-FFF2-40B4-BE49-F238E27FC236}">
                <a16:creationId xmlns:a16="http://schemas.microsoft.com/office/drawing/2014/main" id="{1141F8A5-A1DD-C8AF-C03D-2E4955460821}"/>
              </a:ext>
            </a:extLst>
          </p:cNvPr>
          <p:cNvSpPr txBox="1"/>
          <p:nvPr/>
        </p:nvSpPr>
        <p:spPr>
          <a:xfrm>
            <a:off x="884371" y="6368882"/>
            <a:ext cx="311304" cy="369332"/>
          </a:xfrm>
          <a:prstGeom prst="rect">
            <a:avLst/>
          </a:prstGeom>
          <a:noFill/>
        </p:spPr>
        <p:txBody>
          <a:bodyPr wrap="none" rtlCol="0">
            <a:spAutoFit/>
          </a:bodyPr>
          <a:lstStyle/>
          <a:p>
            <a:r>
              <a:rPr lang="en-US" sz="1800" b="1" dirty="0">
                <a:solidFill>
                  <a:srgbClr val="7F0055"/>
                </a:solidFill>
                <a:latin typeface="Consolas" panose="020B0609020204030204" pitchFamily="49" charset="0"/>
              </a:rPr>
              <a:t>}</a:t>
            </a:r>
            <a:endParaRPr lang="sk-SK" dirty="0"/>
          </a:p>
        </p:txBody>
      </p:sp>
      <p:sp>
        <p:nvSpPr>
          <p:cNvPr id="13" name="Šípka: nadol 12">
            <a:extLst>
              <a:ext uri="{FF2B5EF4-FFF2-40B4-BE49-F238E27FC236}">
                <a16:creationId xmlns:a16="http://schemas.microsoft.com/office/drawing/2014/main" id="{90721B99-AA1D-62EA-614A-6E287F1D036D}"/>
              </a:ext>
            </a:extLst>
          </p:cNvPr>
          <p:cNvSpPr/>
          <p:nvPr/>
        </p:nvSpPr>
        <p:spPr>
          <a:xfrm rot="18327005">
            <a:off x="5540645" y="1237772"/>
            <a:ext cx="625965" cy="656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7265233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031266-7B00-4FD9-8072-6D0F7BC27586}"/>
              </a:ext>
            </a:extLst>
          </p:cNvPr>
          <p:cNvSpPr>
            <a:spLocks noGrp="1"/>
          </p:cNvSpPr>
          <p:nvPr>
            <p:ph type="title"/>
          </p:nvPr>
        </p:nvSpPr>
        <p:spPr>
          <a:xfrm>
            <a:off x="523911" y="327302"/>
            <a:ext cx="8596668" cy="1320800"/>
          </a:xfrm>
        </p:spPr>
        <p:txBody>
          <a:bodyPr>
            <a:normAutofit/>
          </a:bodyPr>
          <a:lstStyle/>
          <a:p>
            <a:r>
              <a:rPr lang="en-US" sz="5400" b="1" dirty="0"/>
              <a:t>How to run AspectJ?</a:t>
            </a:r>
            <a:endParaRPr lang="sk-SK" sz="5400" b="1" dirty="0"/>
          </a:p>
        </p:txBody>
      </p:sp>
      <p:sp>
        <p:nvSpPr>
          <p:cNvPr id="3" name="Zástupný objekt pre obsah 2">
            <a:extLst>
              <a:ext uri="{FF2B5EF4-FFF2-40B4-BE49-F238E27FC236}">
                <a16:creationId xmlns:a16="http://schemas.microsoft.com/office/drawing/2014/main" id="{CC43FB11-843C-20E1-0358-67C56C38E849}"/>
              </a:ext>
            </a:extLst>
          </p:cNvPr>
          <p:cNvSpPr>
            <a:spLocks noGrp="1"/>
          </p:cNvSpPr>
          <p:nvPr>
            <p:ph idx="1"/>
          </p:nvPr>
        </p:nvSpPr>
        <p:spPr>
          <a:xfrm>
            <a:off x="450266" y="1448708"/>
            <a:ext cx="9356521" cy="4485687"/>
          </a:xfrm>
        </p:spPr>
        <p:txBody>
          <a:bodyPr>
            <a:noAutofit/>
          </a:bodyPr>
          <a:lstStyle/>
          <a:p>
            <a:pPr rtl="0">
              <a:buFont typeface="+mj-lt"/>
              <a:buAutoNum type="arabicPeriod"/>
            </a:pPr>
            <a:r>
              <a:rPr lang="sk-SK" sz="2400" dirty="0"/>
              <a:t>Download </a:t>
            </a:r>
            <a:r>
              <a:rPr lang="sk-SK" sz="2400" dirty="0" err="1"/>
              <a:t>Eclipse</a:t>
            </a:r>
            <a:r>
              <a:rPr lang="sk-SK" sz="2400" dirty="0"/>
              <a:t> 202</a:t>
            </a:r>
            <a:r>
              <a:rPr lang="en-US" sz="2400" dirty="0"/>
              <a:t>4</a:t>
            </a:r>
            <a:r>
              <a:rPr lang="sk-SK" sz="2400" dirty="0"/>
              <a:t> - 0</a:t>
            </a:r>
            <a:r>
              <a:rPr lang="en-US" sz="2400" dirty="0"/>
              <a:t>6</a:t>
            </a:r>
            <a:r>
              <a:rPr lang="sk-SK" sz="2400" dirty="0"/>
              <a:t>: -&gt; https://www.eclipse.org/downloads/packages/release/2024-06/r -&gt; </a:t>
            </a:r>
            <a:r>
              <a:rPr lang="sk-SK" sz="2400" dirty="0" err="1"/>
              <a:t>Eclipse</a:t>
            </a:r>
            <a:r>
              <a:rPr lang="sk-SK" sz="2400" dirty="0"/>
              <a:t> IDE </a:t>
            </a:r>
            <a:r>
              <a:rPr lang="sk-SK" sz="2400" dirty="0" err="1"/>
              <a:t>for</a:t>
            </a:r>
            <a:r>
              <a:rPr lang="sk-SK" sz="2400" dirty="0"/>
              <a:t> Java </a:t>
            </a:r>
            <a:r>
              <a:rPr lang="sk-SK" sz="2400" dirty="0" err="1"/>
              <a:t>Developers</a:t>
            </a:r>
            <a:r>
              <a:rPr lang="sk-SK" sz="2400" dirty="0"/>
              <a:t> 328 MB</a:t>
            </a:r>
          </a:p>
          <a:p>
            <a:pPr rtl="0">
              <a:buFont typeface="+mj-lt"/>
              <a:buAutoNum type="arabicPeriod"/>
            </a:pPr>
            <a:r>
              <a:rPr lang="sk-SK" sz="2400" dirty="0" err="1"/>
              <a:t>If</a:t>
            </a:r>
            <a:r>
              <a:rPr lang="sk-SK" sz="2400" dirty="0"/>
              <a:t> </a:t>
            </a:r>
            <a:r>
              <a:rPr lang="sk-SK" sz="2400" dirty="0" err="1"/>
              <a:t>it</a:t>
            </a:r>
            <a:r>
              <a:rPr lang="sk-SK" sz="2400" dirty="0"/>
              <a:t> </a:t>
            </a:r>
            <a:r>
              <a:rPr lang="sk-SK" sz="2400" dirty="0" err="1"/>
              <a:t>is</a:t>
            </a:r>
            <a:r>
              <a:rPr lang="sk-SK" sz="2400" dirty="0"/>
              <a:t> ZIP </a:t>
            </a:r>
            <a:r>
              <a:rPr lang="sk-SK" sz="2400" dirty="0" err="1"/>
              <a:t>unpack</a:t>
            </a:r>
            <a:r>
              <a:rPr lang="sk-SK" sz="2400" dirty="0"/>
              <a:t> </a:t>
            </a:r>
            <a:r>
              <a:rPr lang="sk-SK" sz="2400" dirty="0" err="1"/>
              <a:t>it</a:t>
            </a:r>
            <a:r>
              <a:rPr lang="sk-SK" sz="2400" dirty="0"/>
              <a:t> to </a:t>
            </a:r>
            <a:r>
              <a:rPr lang="sk-SK" sz="2400" dirty="0" err="1"/>
              <a:t>directory</a:t>
            </a:r>
            <a:r>
              <a:rPr lang="sk-SK" sz="2400" dirty="0"/>
              <a:t>: C:\Users\{profile}\eclipse\java-202</a:t>
            </a:r>
            <a:r>
              <a:rPr lang="en-US" sz="2400" dirty="0"/>
              <a:t>4</a:t>
            </a:r>
            <a:r>
              <a:rPr lang="sk-SK" sz="2400" dirty="0"/>
              <a:t>-0</a:t>
            </a:r>
            <a:r>
              <a:rPr lang="en-US" sz="2400" dirty="0"/>
              <a:t>6</a:t>
            </a:r>
            <a:r>
              <a:rPr lang="sk-SK" sz="2400" dirty="0"/>
              <a:t>, </a:t>
            </a:r>
            <a:r>
              <a:rPr lang="sk-SK" sz="2400" dirty="0" err="1"/>
              <a:t>otherwise</a:t>
            </a:r>
            <a:r>
              <a:rPr lang="sk-SK" sz="2400" dirty="0"/>
              <a:t> </a:t>
            </a:r>
            <a:r>
              <a:rPr lang="sk-SK" sz="2400" dirty="0" err="1"/>
              <a:t>follow</a:t>
            </a:r>
            <a:r>
              <a:rPr lang="sk-SK" sz="2400" dirty="0"/>
              <a:t> </a:t>
            </a:r>
            <a:r>
              <a:rPr lang="sk-SK" sz="2400" dirty="0" err="1"/>
              <a:t>instalation</a:t>
            </a:r>
            <a:r>
              <a:rPr lang="sk-SK" sz="2400" dirty="0"/>
              <a:t> </a:t>
            </a:r>
            <a:r>
              <a:rPr lang="sk-SK" sz="2400" dirty="0" err="1"/>
              <a:t>steps</a:t>
            </a:r>
            <a:endParaRPr lang="sk-SK" sz="2400" dirty="0"/>
          </a:p>
          <a:p>
            <a:pPr rtl="0">
              <a:buFont typeface="+mj-lt"/>
              <a:buAutoNum type="arabicPeriod"/>
            </a:pPr>
            <a:r>
              <a:rPr lang="sk-SK" sz="2400" dirty="0" err="1"/>
              <a:t>Launch</a:t>
            </a:r>
            <a:r>
              <a:rPr lang="sk-SK" sz="2400" dirty="0"/>
              <a:t> eclipse.exe </a:t>
            </a:r>
            <a:r>
              <a:rPr lang="sk-SK" sz="2400" dirty="0" err="1"/>
              <a:t>positioned</a:t>
            </a:r>
            <a:r>
              <a:rPr lang="sk-SK" sz="2400" dirty="0"/>
              <a:t> in </a:t>
            </a:r>
            <a:r>
              <a:rPr lang="sk-SK" sz="2400" dirty="0" err="1"/>
              <a:t>above</a:t>
            </a:r>
            <a:r>
              <a:rPr lang="sk-SK" sz="2400" dirty="0"/>
              <a:t> </a:t>
            </a:r>
            <a:r>
              <a:rPr lang="sk-SK" sz="2400" dirty="0" err="1"/>
              <a:t>directory</a:t>
            </a:r>
            <a:endParaRPr lang="sk-SK" sz="2400" dirty="0"/>
          </a:p>
          <a:p>
            <a:pPr rtl="0">
              <a:buFont typeface="+mj-lt"/>
              <a:buAutoNum type="arabicPeriod"/>
            </a:pPr>
            <a:r>
              <a:rPr lang="sk-SK" sz="2400" dirty="0"/>
              <a:t>In menu </a:t>
            </a:r>
            <a:r>
              <a:rPr lang="sk-SK" sz="2400" dirty="0" err="1"/>
              <a:t>Help</a:t>
            </a:r>
            <a:r>
              <a:rPr lang="sk-SK" sz="2400" dirty="0"/>
              <a:t> -&gt; </a:t>
            </a:r>
            <a:r>
              <a:rPr lang="sk-SK" sz="2400" dirty="0" err="1"/>
              <a:t>Eclipse</a:t>
            </a:r>
            <a:r>
              <a:rPr lang="sk-SK" sz="2400" dirty="0"/>
              <a:t> </a:t>
            </a:r>
            <a:r>
              <a:rPr lang="sk-SK" sz="2400" dirty="0" err="1"/>
              <a:t>marketplace</a:t>
            </a:r>
            <a:r>
              <a:rPr lang="sk-SK" sz="2400" dirty="0"/>
              <a:t> -&gt;AJDT -&gt; </a:t>
            </a:r>
            <a:r>
              <a:rPr lang="sk-SK" sz="2400" dirty="0" err="1"/>
              <a:t>install</a:t>
            </a:r>
            <a:endParaRPr lang="sk-SK" sz="2400" dirty="0"/>
          </a:p>
          <a:p>
            <a:pPr rtl="0">
              <a:buFont typeface="+mj-lt"/>
              <a:buAutoNum type="arabicPeriod"/>
            </a:pPr>
            <a:r>
              <a:rPr lang="sk-SK" sz="2400" dirty="0"/>
              <a:t>In menu </a:t>
            </a:r>
            <a:r>
              <a:rPr lang="sk-SK" sz="2400" dirty="0" err="1"/>
              <a:t>File</a:t>
            </a:r>
            <a:r>
              <a:rPr lang="sk-SK" sz="2400" dirty="0"/>
              <a:t> -&gt; new Project -&gt; </a:t>
            </a:r>
            <a:r>
              <a:rPr lang="sk-SK" sz="2400" dirty="0" err="1"/>
              <a:t>Other</a:t>
            </a:r>
            <a:r>
              <a:rPr lang="sk-SK" sz="2400" dirty="0"/>
              <a:t> -&gt; </a:t>
            </a:r>
            <a:r>
              <a:rPr lang="sk-SK" sz="2400" dirty="0" err="1"/>
              <a:t>AspectJ</a:t>
            </a:r>
            <a:r>
              <a:rPr lang="sk-SK" sz="2400" dirty="0"/>
              <a:t> -&gt; </a:t>
            </a:r>
            <a:r>
              <a:rPr lang="sk-SK" sz="2400" dirty="0" err="1"/>
              <a:t>AspectJ</a:t>
            </a:r>
            <a:r>
              <a:rPr lang="sk-SK" sz="2400" dirty="0"/>
              <a:t> Project</a:t>
            </a:r>
          </a:p>
        </p:txBody>
      </p:sp>
      <p:sp>
        <p:nvSpPr>
          <p:cNvPr id="4" name="BlokTextu 3">
            <a:extLst>
              <a:ext uri="{FF2B5EF4-FFF2-40B4-BE49-F238E27FC236}">
                <a16:creationId xmlns:a16="http://schemas.microsoft.com/office/drawing/2014/main" id="{D506E40B-516C-4B96-8EBA-9BA6FCA91D34}"/>
              </a:ext>
            </a:extLst>
          </p:cNvPr>
          <p:cNvSpPr txBox="1"/>
          <p:nvPr/>
        </p:nvSpPr>
        <p:spPr>
          <a:xfrm>
            <a:off x="699608" y="6278062"/>
            <a:ext cx="10211450" cy="369332"/>
          </a:xfrm>
          <a:prstGeom prst="rect">
            <a:avLst/>
          </a:prstGeom>
          <a:noFill/>
        </p:spPr>
        <p:txBody>
          <a:bodyPr wrap="none" rtlCol="0">
            <a:spAutoFit/>
          </a:bodyPr>
          <a:lstStyle/>
          <a:p>
            <a:r>
              <a:rPr lang="en-US" dirty="0"/>
              <a:t>Compatibility information: </a:t>
            </a:r>
            <a:r>
              <a:rPr lang="en-US" dirty="0">
                <a:hlinkClick r:id="rId2"/>
              </a:rPr>
              <a:t>https://marketplace.eclipse.org/content/aspectj-development-tools</a:t>
            </a:r>
            <a:r>
              <a:rPr lang="en-US" dirty="0"/>
              <a:t> </a:t>
            </a:r>
            <a:endParaRPr lang="sk-SK" dirty="0"/>
          </a:p>
        </p:txBody>
      </p:sp>
    </p:spTree>
    <p:extLst>
      <p:ext uri="{BB962C8B-B14F-4D97-AF65-F5344CB8AC3E}">
        <p14:creationId xmlns:p14="http://schemas.microsoft.com/office/powerpoint/2010/main" val="29727715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BFC5A7-7721-D14F-1451-6FB90D6F7FCD}"/>
              </a:ext>
            </a:extLst>
          </p:cNvPr>
          <p:cNvSpPr>
            <a:spLocks noGrp="1"/>
          </p:cNvSpPr>
          <p:nvPr>
            <p:ph type="title"/>
          </p:nvPr>
        </p:nvSpPr>
        <p:spPr>
          <a:xfrm>
            <a:off x="812346" y="2499770"/>
            <a:ext cx="10675955" cy="1320800"/>
          </a:xfrm>
        </p:spPr>
        <p:txBody>
          <a:bodyPr>
            <a:noAutofit/>
          </a:bodyPr>
          <a:lstStyle/>
          <a:p>
            <a:r>
              <a:rPr lang="en-US" sz="5400" b="1" dirty="0"/>
              <a:t>The Complexity of Asymmetric Aspect Oriented Programming</a:t>
            </a:r>
            <a:endParaRPr lang="sk-SK" sz="5400" b="1" dirty="0"/>
          </a:p>
        </p:txBody>
      </p:sp>
      <p:sp>
        <p:nvSpPr>
          <p:cNvPr id="4" name="BlokTextu 3">
            <a:extLst>
              <a:ext uri="{FF2B5EF4-FFF2-40B4-BE49-F238E27FC236}">
                <a16:creationId xmlns:a16="http://schemas.microsoft.com/office/drawing/2014/main" id="{9A63D93F-7F28-F8FA-0975-2DF515755B0A}"/>
              </a:ext>
            </a:extLst>
          </p:cNvPr>
          <p:cNvSpPr txBox="1"/>
          <p:nvPr/>
        </p:nvSpPr>
        <p:spPr>
          <a:xfrm>
            <a:off x="4050381" y="4250407"/>
            <a:ext cx="5410455" cy="646331"/>
          </a:xfrm>
          <a:prstGeom prst="rect">
            <a:avLst/>
          </a:prstGeom>
          <a:noFill/>
        </p:spPr>
        <p:txBody>
          <a:bodyPr wrap="none" rtlCol="0">
            <a:spAutoFit/>
          </a:bodyPr>
          <a:lstStyle/>
          <a:p>
            <a:r>
              <a:rPr lang="en-US" sz="3600" b="1" dirty="0"/>
              <a:t>In its pointcut language.</a:t>
            </a:r>
            <a:endParaRPr lang="sk-SK" sz="3600" b="1" dirty="0"/>
          </a:p>
        </p:txBody>
      </p:sp>
    </p:spTree>
    <p:extLst>
      <p:ext uri="{BB962C8B-B14F-4D97-AF65-F5344CB8AC3E}">
        <p14:creationId xmlns:p14="http://schemas.microsoft.com/office/powerpoint/2010/main" val="20665463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3FF691-E64D-C00F-5071-5DEFCE900B56}"/>
              </a:ext>
            </a:extLst>
          </p:cNvPr>
          <p:cNvSpPr>
            <a:spLocks noGrp="1"/>
          </p:cNvSpPr>
          <p:nvPr>
            <p:ph type="title"/>
          </p:nvPr>
        </p:nvSpPr>
        <p:spPr>
          <a:xfrm>
            <a:off x="830757" y="1346030"/>
            <a:ext cx="6202146" cy="1320800"/>
          </a:xfrm>
        </p:spPr>
        <p:txBody>
          <a:bodyPr>
            <a:noAutofit/>
          </a:bodyPr>
          <a:lstStyle/>
          <a:p>
            <a:r>
              <a:rPr lang="en-US" sz="5400" b="1" dirty="0"/>
              <a:t>Aspect-Oriented </a:t>
            </a:r>
            <a:br>
              <a:rPr lang="en-US" sz="5400" b="1" dirty="0"/>
            </a:br>
            <a:r>
              <a:rPr lang="en-US" sz="5400" b="1" dirty="0"/>
              <a:t>Programming is Quantification And Obliviousness.</a:t>
            </a:r>
            <a:endParaRPr lang="sk-SK" sz="5400" b="1" dirty="0"/>
          </a:p>
        </p:txBody>
      </p:sp>
      <p:sp>
        <p:nvSpPr>
          <p:cNvPr id="4" name="BlokTextu 3">
            <a:extLst>
              <a:ext uri="{FF2B5EF4-FFF2-40B4-BE49-F238E27FC236}">
                <a16:creationId xmlns:a16="http://schemas.microsoft.com/office/drawing/2014/main" id="{02815441-FA96-EB8A-3621-484ECC881C41}"/>
              </a:ext>
            </a:extLst>
          </p:cNvPr>
          <p:cNvSpPr txBox="1"/>
          <p:nvPr/>
        </p:nvSpPr>
        <p:spPr>
          <a:xfrm>
            <a:off x="1781357" y="4865639"/>
            <a:ext cx="8629285" cy="646331"/>
          </a:xfrm>
          <a:prstGeom prst="rect">
            <a:avLst/>
          </a:prstGeom>
          <a:noFill/>
        </p:spPr>
        <p:txBody>
          <a:bodyPr wrap="none" rtlCol="0">
            <a:spAutoFit/>
          </a:bodyPr>
          <a:lstStyle/>
          <a:p>
            <a:r>
              <a:rPr lang="en-US" sz="3600" b="1" dirty="0"/>
              <a:t>R. E. </a:t>
            </a:r>
            <a:r>
              <a:rPr lang="en-US" sz="3600" b="1" dirty="0" err="1"/>
              <a:t>Filman</a:t>
            </a:r>
            <a:r>
              <a:rPr lang="en-US" sz="3600" b="1" dirty="0"/>
              <a:t> and D. P. Friedman, 2000</a:t>
            </a:r>
            <a:endParaRPr lang="sk-SK" sz="3600" b="1" dirty="0"/>
          </a:p>
        </p:txBody>
      </p:sp>
    </p:spTree>
    <p:extLst>
      <p:ext uri="{BB962C8B-B14F-4D97-AF65-F5344CB8AC3E}">
        <p14:creationId xmlns:p14="http://schemas.microsoft.com/office/powerpoint/2010/main" val="2715911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A6FE1F15-657C-EAFA-A759-0497F92222BC}"/>
              </a:ext>
            </a:extLst>
          </p:cNvPr>
          <p:cNvSpPr txBox="1">
            <a:spLocks/>
          </p:cNvSpPr>
          <p:nvPr/>
        </p:nvSpPr>
        <p:spPr>
          <a:xfrm>
            <a:off x="6332739" y="240716"/>
            <a:ext cx="5532165" cy="176393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b="1" dirty="0" err="1">
                <a:solidFill>
                  <a:srgbClr val="FFC000"/>
                </a:solidFill>
              </a:rPr>
              <a:t>Commonality</a:t>
            </a:r>
            <a:r>
              <a:rPr lang="sk-SK" b="1" dirty="0"/>
              <a:t> </a:t>
            </a:r>
            <a:endParaRPr lang="en-US" b="1" dirty="0"/>
          </a:p>
          <a:p>
            <a:r>
              <a:rPr lang="en-US" b="1" dirty="0"/>
              <a:t>		</a:t>
            </a:r>
            <a:r>
              <a:rPr lang="sk-SK" b="1" dirty="0" err="1">
                <a:solidFill>
                  <a:srgbClr val="FF0000"/>
                </a:solidFill>
              </a:rPr>
              <a:t>vs</a:t>
            </a:r>
            <a:r>
              <a:rPr lang="sk-SK" b="1" dirty="0">
                <a:solidFill>
                  <a:srgbClr val="FF0000"/>
                </a:solidFill>
              </a:rPr>
              <a:t>.</a:t>
            </a:r>
            <a:r>
              <a:rPr lang="sk-SK" b="1" dirty="0"/>
              <a:t> 					</a:t>
            </a:r>
            <a:r>
              <a:rPr lang="sk-SK" b="1" dirty="0">
                <a:solidFill>
                  <a:srgbClr val="00B050"/>
                </a:solidFill>
              </a:rPr>
              <a:t>Variability</a:t>
            </a:r>
          </a:p>
        </p:txBody>
      </p:sp>
      <p:pic>
        <p:nvPicPr>
          <p:cNvPr id="5" name="Zástupný objekt pre obsah 4">
            <a:extLst>
              <a:ext uri="{FF2B5EF4-FFF2-40B4-BE49-F238E27FC236}">
                <a16:creationId xmlns:a16="http://schemas.microsoft.com/office/drawing/2014/main" id="{CE6E0F4F-B981-92B2-07AC-BAE37ED32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05643" cy="5570738"/>
          </a:xfrm>
          <a:prstGeom prst="rect">
            <a:avLst/>
          </a:prstGeom>
        </p:spPr>
      </p:pic>
      <p:pic>
        <p:nvPicPr>
          <p:cNvPr id="6" name="Obrázok 5">
            <a:extLst>
              <a:ext uri="{FF2B5EF4-FFF2-40B4-BE49-F238E27FC236}">
                <a16:creationId xmlns:a16="http://schemas.microsoft.com/office/drawing/2014/main" id="{FD7484D2-719C-13B7-E71E-2C282DF0C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325" y="2371751"/>
            <a:ext cx="7788676" cy="4486249"/>
          </a:xfrm>
          <a:prstGeom prst="rect">
            <a:avLst/>
          </a:prstGeom>
        </p:spPr>
      </p:pic>
      <p:sp>
        <p:nvSpPr>
          <p:cNvPr id="7" name="BlokTextu 6">
            <a:extLst>
              <a:ext uri="{FF2B5EF4-FFF2-40B4-BE49-F238E27FC236}">
                <a16:creationId xmlns:a16="http://schemas.microsoft.com/office/drawing/2014/main" id="{5293A298-FDA3-A4AB-B52D-FE9BF7353FD5}"/>
              </a:ext>
            </a:extLst>
          </p:cNvPr>
          <p:cNvSpPr txBox="1"/>
          <p:nvPr/>
        </p:nvSpPr>
        <p:spPr>
          <a:xfrm>
            <a:off x="101407" y="5570738"/>
            <a:ext cx="2427268" cy="584775"/>
          </a:xfrm>
          <a:prstGeom prst="rect">
            <a:avLst/>
          </a:prstGeom>
          <a:noFill/>
        </p:spPr>
        <p:txBody>
          <a:bodyPr wrap="none" rtlCol="0">
            <a:spAutoFit/>
          </a:bodyPr>
          <a:lstStyle/>
          <a:p>
            <a:r>
              <a:rPr lang="sk-SK" sz="3200" b="1" dirty="0">
                <a:solidFill>
                  <a:srgbClr val="00B050"/>
                </a:solidFill>
              </a:rPr>
              <a:t>Puzzle </a:t>
            </a:r>
            <a:r>
              <a:rPr lang="sk-SK" sz="3200" b="1" dirty="0" err="1">
                <a:solidFill>
                  <a:srgbClr val="00B050"/>
                </a:solidFill>
              </a:rPr>
              <a:t>app</a:t>
            </a:r>
            <a:r>
              <a:rPr lang="sk-SK" sz="3200" b="1" dirty="0">
                <a:solidFill>
                  <a:srgbClr val="00B050"/>
                </a:solidFill>
              </a:rPr>
              <a:t>.</a:t>
            </a:r>
          </a:p>
        </p:txBody>
      </p:sp>
      <p:sp>
        <p:nvSpPr>
          <p:cNvPr id="8" name="BlokTextu 7">
            <a:extLst>
              <a:ext uri="{FF2B5EF4-FFF2-40B4-BE49-F238E27FC236}">
                <a16:creationId xmlns:a16="http://schemas.microsoft.com/office/drawing/2014/main" id="{932D2A65-1FDC-A968-CD7F-4A2DB9065BB6}"/>
              </a:ext>
            </a:extLst>
          </p:cNvPr>
          <p:cNvSpPr txBox="1"/>
          <p:nvPr/>
        </p:nvSpPr>
        <p:spPr>
          <a:xfrm>
            <a:off x="2112886" y="6205491"/>
            <a:ext cx="2401619" cy="584775"/>
          </a:xfrm>
          <a:prstGeom prst="rect">
            <a:avLst/>
          </a:prstGeom>
          <a:noFill/>
        </p:spPr>
        <p:txBody>
          <a:bodyPr wrap="none" rtlCol="0">
            <a:spAutoFit/>
          </a:bodyPr>
          <a:lstStyle/>
          <a:p>
            <a:r>
              <a:rPr lang="sk-SK" sz="3200" b="1" dirty="0" err="1">
                <a:solidFill>
                  <a:srgbClr val="FFC000"/>
                </a:solidFill>
              </a:rPr>
              <a:t>Desing</a:t>
            </a:r>
            <a:r>
              <a:rPr lang="sk-SK" sz="3200" b="1" dirty="0">
                <a:solidFill>
                  <a:srgbClr val="FFC000"/>
                </a:solidFill>
              </a:rPr>
              <a:t> </a:t>
            </a:r>
            <a:r>
              <a:rPr lang="sk-SK" sz="3200" b="1" dirty="0" err="1">
                <a:solidFill>
                  <a:srgbClr val="FFC000"/>
                </a:solidFill>
              </a:rPr>
              <a:t>app</a:t>
            </a:r>
            <a:r>
              <a:rPr lang="sk-SK" sz="3200" b="1" dirty="0">
                <a:solidFill>
                  <a:srgbClr val="FFC000"/>
                </a:solidFill>
              </a:rPr>
              <a:t>.</a:t>
            </a:r>
            <a:endParaRPr lang="sk-SK" sz="3200" dirty="0">
              <a:solidFill>
                <a:srgbClr val="FFC000"/>
              </a:solidFill>
            </a:endParaRPr>
          </a:p>
        </p:txBody>
      </p:sp>
      <p:sp>
        <p:nvSpPr>
          <p:cNvPr id="9" name="BlokTextu 8">
            <a:extLst>
              <a:ext uri="{FF2B5EF4-FFF2-40B4-BE49-F238E27FC236}">
                <a16:creationId xmlns:a16="http://schemas.microsoft.com/office/drawing/2014/main" id="{2F9C8C0F-CE7E-67C0-A847-AB4C155DC56A}"/>
              </a:ext>
            </a:extLst>
          </p:cNvPr>
          <p:cNvSpPr txBox="1"/>
          <p:nvPr/>
        </p:nvSpPr>
        <p:spPr>
          <a:xfrm flipH="1">
            <a:off x="1682219" y="6036213"/>
            <a:ext cx="861334" cy="461665"/>
          </a:xfrm>
          <a:prstGeom prst="rect">
            <a:avLst/>
          </a:prstGeom>
          <a:noFill/>
        </p:spPr>
        <p:txBody>
          <a:bodyPr wrap="square" rtlCol="0">
            <a:spAutoFit/>
          </a:bodyPr>
          <a:lstStyle/>
          <a:p>
            <a:r>
              <a:rPr lang="sk-SK" sz="2400" b="1" dirty="0" err="1">
                <a:solidFill>
                  <a:srgbClr val="FF0000"/>
                </a:solidFill>
              </a:rPr>
              <a:t>vs</a:t>
            </a:r>
            <a:r>
              <a:rPr lang="sk-SK" sz="2400" b="1" dirty="0">
                <a:solidFill>
                  <a:srgbClr val="FF0000"/>
                </a:solidFill>
              </a:rPr>
              <a:t>.</a:t>
            </a:r>
          </a:p>
        </p:txBody>
      </p:sp>
    </p:spTree>
    <p:extLst>
      <p:ext uri="{BB962C8B-B14F-4D97-AF65-F5344CB8AC3E}">
        <p14:creationId xmlns:p14="http://schemas.microsoft.com/office/powerpoint/2010/main" val="13051173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BE5E56-789C-E75C-F062-D1961314860E}"/>
              </a:ext>
            </a:extLst>
          </p:cNvPr>
          <p:cNvSpPr>
            <a:spLocks noGrp="1"/>
          </p:cNvSpPr>
          <p:nvPr>
            <p:ph type="title"/>
          </p:nvPr>
        </p:nvSpPr>
        <p:spPr>
          <a:xfrm>
            <a:off x="1008727" y="2480164"/>
            <a:ext cx="8596668" cy="1320800"/>
          </a:xfrm>
        </p:spPr>
        <p:txBody>
          <a:bodyPr>
            <a:noAutofit/>
          </a:bodyPr>
          <a:lstStyle/>
          <a:p>
            <a:r>
              <a:rPr lang="sk-SK" sz="5400" b="1" dirty="0" err="1"/>
              <a:t>Use</a:t>
            </a:r>
            <a:r>
              <a:rPr lang="sk-SK" sz="5400" b="1" dirty="0"/>
              <a:t> of </a:t>
            </a:r>
            <a:r>
              <a:rPr lang="sk-SK" sz="5400" b="1" dirty="0" err="1"/>
              <a:t>Aspects</a:t>
            </a:r>
            <a:r>
              <a:rPr lang="sk-SK" sz="5400" b="1" dirty="0"/>
              <a:t> in Software </a:t>
            </a:r>
            <a:r>
              <a:rPr lang="sk-SK" sz="5400" b="1" dirty="0" err="1"/>
              <a:t>Product</a:t>
            </a:r>
            <a:r>
              <a:rPr lang="sk-SK" sz="5400" b="1" dirty="0"/>
              <a:t> </a:t>
            </a:r>
            <a:r>
              <a:rPr lang="sk-SK" sz="5400" b="1" dirty="0" err="1"/>
              <a:t>Lines</a:t>
            </a:r>
            <a:endParaRPr lang="sk-SK" sz="5400" b="1" dirty="0"/>
          </a:p>
        </p:txBody>
      </p:sp>
    </p:spTree>
    <p:extLst>
      <p:ext uri="{BB962C8B-B14F-4D97-AF65-F5344CB8AC3E}">
        <p14:creationId xmlns:p14="http://schemas.microsoft.com/office/powerpoint/2010/main" val="10876808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A355B2-4CFE-2DE5-516B-8B170228D3E7}"/>
              </a:ext>
            </a:extLst>
          </p:cNvPr>
          <p:cNvSpPr>
            <a:spLocks noGrp="1"/>
          </p:cNvSpPr>
          <p:nvPr>
            <p:ph type="title"/>
          </p:nvPr>
        </p:nvSpPr>
        <p:spPr>
          <a:xfrm>
            <a:off x="456710" y="182176"/>
            <a:ext cx="8596668" cy="1320800"/>
          </a:xfrm>
        </p:spPr>
        <p:txBody>
          <a:bodyPr>
            <a:noAutofit/>
          </a:bodyPr>
          <a:lstStyle/>
          <a:p>
            <a:r>
              <a:rPr lang="sk-SK" sz="5400" b="1" dirty="0" err="1"/>
              <a:t>Aspect-Oriented</a:t>
            </a:r>
            <a:r>
              <a:rPr lang="sk-SK" sz="5400" b="1" dirty="0"/>
              <a:t> </a:t>
            </a:r>
            <a:br>
              <a:rPr lang="en-US" sz="5400" b="1" dirty="0"/>
            </a:br>
            <a:r>
              <a:rPr lang="sk-SK" sz="5400" b="1" dirty="0" err="1"/>
              <a:t>Product</a:t>
            </a:r>
            <a:r>
              <a:rPr lang="sk-SK" sz="5400" b="1" dirty="0"/>
              <a:t> </a:t>
            </a:r>
            <a:r>
              <a:rPr lang="sk-SK" sz="5400" b="1" dirty="0" err="1"/>
              <a:t>Line</a:t>
            </a:r>
            <a:endParaRPr lang="sk-SK" sz="5400" b="1" dirty="0"/>
          </a:p>
        </p:txBody>
      </p:sp>
      <p:pic>
        <p:nvPicPr>
          <p:cNvPr id="5" name="Obrázok 4">
            <a:extLst>
              <a:ext uri="{FF2B5EF4-FFF2-40B4-BE49-F238E27FC236}">
                <a16:creationId xmlns:a16="http://schemas.microsoft.com/office/drawing/2014/main" id="{821CD9F4-586F-8EBA-0E1E-6C0B2C5ECCA9}"/>
              </a:ext>
            </a:extLst>
          </p:cNvPr>
          <p:cNvPicPr>
            <a:picLocks noChangeAspect="1"/>
          </p:cNvPicPr>
          <p:nvPr/>
        </p:nvPicPr>
        <p:blipFill>
          <a:blip r:embed="rId2"/>
          <a:stretch>
            <a:fillRect/>
          </a:stretch>
        </p:blipFill>
        <p:spPr>
          <a:xfrm>
            <a:off x="6271327" y="246059"/>
            <a:ext cx="5463963" cy="4820481"/>
          </a:xfrm>
          <a:prstGeom prst="rect">
            <a:avLst/>
          </a:prstGeom>
        </p:spPr>
      </p:pic>
      <p:sp>
        <p:nvSpPr>
          <p:cNvPr id="3" name="Zástupný objekt pre obsah 2">
            <a:extLst>
              <a:ext uri="{FF2B5EF4-FFF2-40B4-BE49-F238E27FC236}">
                <a16:creationId xmlns:a16="http://schemas.microsoft.com/office/drawing/2014/main" id="{E5183DDA-5B99-71D1-B77A-26B2D6D9A649}"/>
              </a:ext>
            </a:extLst>
          </p:cNvPr>
          <p:cNvSpPr>
            <a:spLocks noGrp="1"/>
          </p:cNvSpPr>
          <p:nvPr>
            <p:ph idx="1"/>
          </p:nvPr>
        </p:nvSpPr>
        <p:spPr>
          <a:xfrm>
            <a:off x="750162" y="1978658"/>
            <a:ext cx="5909583" cy="4670288"/>
          </a:xfrm>
        </p:spPr>
        <p:txBody>
          <a:bodyPr>
            <a:normAutofit/>
          </a:bodyPr>
          <a:lstStyle/>
          <a:p>
            <a:r>
              <a:rPr lang="en-US" sz="2000" b="1" i="1" dirty="0"/>
              <a:t>An Incremental Aspect-Oriented Product Line Method for J2ME Game Development</a:t>
            </a:r>
          </a:p>
          <a:p>
            <a:endParaRPr lang="en-US" sz="2000" dirty="0"/>
          </a:p>
          <a:p>
            <a:r>
              <a:rPr lang="en-US" sz="2000" dirty="0"/>
              <a:t>exploring the </a:t>
            </a:r>
            <a:r>
              <a:rPr lang="en-US" sz="2000" b="1" dirty="0">
                <a:solidFill>
                  <a:srgbClr val="00B050"/>
                </a:solidFill>
              </a:rPr>
              <a:t>platform variation arising </a:t>
            </a:r>
            <a:r>
              <a:rPr lang="en-US" sz="2000" dirty="0"/>
              <a:t>due to use of </a:t>
            </a:r>
            <a:r>
              <a:rPr lang="en-US" sz="2000" b="1" dirty="0">
                <a:solidFill>
                  <a:srgbClr val="FF0000"/>
                </a:solidFill>
              </a:rPr>
              <a:t>proprietary API and limited memory</a:t>
            </a:r>
            <a:r>
              <a:rPr lang="en-US" sz="2000" dirty="0"/>
              <a:t>. In particular, we consider three platforms (</a:t>
            </a:r>
            <a:r>
              <a:rPr lang="en-US" sz="2000" b="1" i="1" dirty="0"/>
              <a:t>PA, PB, and PC </a:t>
            </a:r>
            <a:r>
              <a:rPr lang="en-US" sz="2000" dirty="0"/>
              <a:t>) on which the same game GM is run. </a:t>
            </a:r>
          </a:p>
          <a:p>
            <a:pPr lvl="1"/>
            <a:r>
              <a:rPr lang="en-US" sz="1800" dirty="0"/>
              <a:t>PA relies solely on MIDP 1.0, </a:t>
            </a:r>
          </a:p>
          <a:p>
            <a:pPr lvl="1"/>
            <a:r>
              <a:rPr lang="en-US" sz="1800" dirty="0"/>
              <a:t>whereas PB and PC rely on MIDP 1.0 and proprietary API. </a:t>
            </a:r>
          </a:p>
          <a:p>
            <a:pPr lvl="1"/>
            <a:r>
              <a:rPr lang="en-US" sz="1800" dirty="0"/>
              <a:t>Further, PC constrains bytecode size to half of the other platforms. </a:t>
            </a:r>
          </a:p>
          <a:p>
            <a:endParaRPr lang="en-US" dirty="0"/>
          </a:p>
          <a:p>
            <a:endParaRPr lang="sk-SK" dirty="0"/>
          </a:p>
        </p:txBody>
      </p:sp>
      <p:sp>
        <p:nvSpPr>
          <p:cNvPr id="6" name="BlokTextu 5">
            <a:extLst>
              <a:ext uri="{FF2B5EF4-FFF2-40B4-BE49-F238E27FC236}">
                <a16:creationId xmlns:a16="http://schemas.microsoft.com/office/drawing/2014/main" id="{8E64ED45-6471-082A-92EB-E4953FDF21A8}"/>
              </a:ext>
            </a:extLst>
          </p:cNvPr>
          <p:cNvSpPr txBox="1"/>
          <p:nvPr/>
        </p:nvSpPr>
        <p:spPr>
          <a:xfrm>
            <a:off x="7663651" y="5130423"/>
            <a:ext cx="4610743" cy="1200329"/>
          </a:xfrm>
          <a:prstGeom prst="rect">
            <a:avLst/>
          </a:prstGeom>
          <a:noFill/>
        </p:spPr>
        <p:txBody>
          <a:bodyPr wrap="square" rtlCol="0">
            <a:spAutoFit/>
          </a:bodyPr>
          <a:lstStyle/>
          <a:p>
            <a:r>
              <a:rPr lang="en-US" dirty="0"/>
              <a:t>Source: Alves, V., Jr, P.M., </a:t>
            </a:r>
            <a:r>
              <a:rPr lang="en-US" dirty="0" err="1"/>
              <a:t>Borba</a:t>
            </a:r>
            <a:r>
              <a:rPr lang="en-US" dirty="0"/>
              <a:t>, P.: An Incremental Aspect-Oriented </a:t>
            </a:r>
          </a:p>
          <a:p>
            <a:r>
              <a:rPr lang="en-US" dirty="0" err="1"/>
              <a:t>ProductLine</a:t>
            </a:r>
            <a:r>
              <a:rPr lang="en-US" dirty="0"/>
              <a:t> Method for J2ME Game Development p. 3 (Jan 2004)</a:t>
            </a:r>
            <a:endParaRPr lang="sk-SK" dirty="0"/>
          </a:p>
        </p:txBody>
      </p:sp>
    </p:spTree>
    <p:extLst>
      <p:ext uri="{BB962C8B-B14F-4D97-AF65-F5344CB8AC3E}">
        <p14:creationId xmlns:p14="http://schemas.microsoft.com/office/powerpoint/2010/main" val="31564786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EB03C1B0-D46A-92FE-E96A-F84D797F4820}"/>
              </a:ext>
            </a:extLst>
          </p:cNvPr>
          <p:cNvPicPr>
            <a:picLocks noChangeAspect="1"/>
          </p:cNvPicPr>
          <p:nvPr/>
        </p:nvPicPr>
        <p:blipFill>
          <a:blip r:embed="rId2"/>
          <a:stretch>
            <a:fillRect/>
          </a:stretch>
        </p:blipFill>
        <p:spPr>
          <a:xfrm>
            <a:off x="4080793" y="1001501"/>
            <a:ext cx="8111207" cy="4957664"/>
          </a:xfrm>
          <a:prstGeom prst="rect">
            <a:avLst/>
          </a:prstGeom>
        </p:spPr>
      </p:pic>
      <p:sp>
        <p:nvSpPr>
          <p:cNvPr id="3" name="Zástupný objekt pre obsah 2">
            <a:extLst>
              <a:ext uri="{FF2B5EF4-FFF2-40B4-BE49-F238E27FC236}">
                <a16:creationId xmlns:a16="http://schemas.microsoft.com/office/drawing/2014/main" id="{6A862F07-E6C8-9155-9F7D-AF13D18CD0DA}"/>
              </a:ext>
            </a:extLst>
          </p:cNvPr>
          <p:cNvSpPr>
            <a:spLocks noGrp="1"/>
          </p:cNvSpPr>
          <p:nvPr>
            <p:ph idx="1"/>
          </p:nvPr>
        </p:nvSpPr>
        <p:spPr>
          <a:xfrm>
            <a:off x="0" y="142378"/>
            <a:ext cx="4494307" cy="3880773"/>
          </a:xfrm>
        </p:spPr>
        <p:txBody>
          <a:bodyPr>
            <a:noAutofit/>
          </a:bodyPr>
          <a:lstStyle/>
          <a:p>
            <a:r>
              <a:rPr lang="en-US" sz="2000" dirty="0"/>
              <a:t>The goal is to structure a product line around GM so that it can be easily configured for any of the platforms PA, PB, or PC . The outline of our approach is as follows. First, given GM in PA and PB, we identify variation points, refactor code to encapsulate these points, and extract the specialized behavior into AspectJ aspects. The outcome is an aspect for introducing the specifics of each of these two platforms and an abstract GM, which we refer to as </a:t>
            </a:r>
            <a:r>
              <a:rPr lang="en-US" sz="2000" dirty="0" err="1"/>
              <a:t>GMAbs</a:t>
            </a:r>
            <a:r>
              <a:rPr lang="en-US" sz="2000" dirty="0"/>
              <a:t>. Next, the resulting product line is considered with the remaining product, and we reapply the previously described procedure. The result is a new product line encompassing all three products.</a:t>
            </a:r>
            <a:endParaRPr lang="sk-SK" sz="2000" dirty="0"/>
          </a:p>
        </p:txBody>
      </p:sp>
      <p:sp>
        <p:nvSpPr>
          <p:cNvPr id="2" name="Nadpis 1">
            <a:extLst>
              <a:ext uri="{FF2B5EF4-FFF2-40B4-BE49-F238E27FC236}">
                <a16:creationId xmlns:a16="http://schemas.microsoft.com/office/drawing/2014/main" id="{06A8C7B6-2C36-EE5C-7033-0164A49D3A1E}"/>
              </a:ext>
            </a:extLst>
          </p:cNvPr>
          <p:cNvSpPr>
            <a:spLocks noGrp="1"/>
          </p:cNvSpPr>
          <p:nvPr>
            <p:ph type="title"/>
          </p:nvPr>
        </p:nvSpPr>
        <p:spPr>
          <a:xfrm>
            <a:off x="4794414" y="217193"/>
            <a:ext cx="8596668" cy="1320800"/>
          </a:xfrm>
        </p:spPr>
        <p:txBody>
          <a:bodyPr>
            <a:normAutofit/>
          </a:bodyPr>
          <a:lstStyle/>
          <a:p>
            <a:r>
              <a:rPr lang="en-US" sz="6600" b="1" dirty="0"/>
              <a:t>Approach</a:t>
            </a:r>
            <a:endParaRPr lang="sk-SK" sz="6600" b="1" dirty="0"/>
          </a:p>
        </p:txBody>
      </p:sp>
      <p:sp>
        <p:nvSpPr>
          <p:cNvPr id="6" name="BlokTextu 5">
            <a:extLst>
              <a:ext uri="{FF2B5EF4-FFF2-40B4-BE49-F238E27FC236}">
                <a16:creationId xmlns:a16="http://schemas.microsoft.com/office/drawing/2014/main" id="{0341C365-7FF2-9ABA-DB9A-0976C6A8BD5A}"/>
              </a:ext>
            </a:extLst>
          </p:cNvPr>
          <p:cNvSpPr txBox="1"/>
          <p:nvPr/>
        </p:nvSpPr>
        <p:spPr>
          <a:xfrm>
            <a:off x="4378284" y="6069291"/>
            <a:ext cx="7385804" cy="646331"/>
          </a:xfrm>
          <a:prstGeom prst="rect">
            <a:avLst/>
          </a:prstGeom>
          <a:noFill/>
        </p:spPr>
        <p:txBody>
          <a:bodyPr wrap="none" rtlCol="0">
            <a:spAutoFit/>
          </a:bodyPr>
          <a:lstStyle/>
          <a:p>
            <a:r>
              <a:rPr lang="en-US" dirty="0"/>
              <a:t>Source: Alves, V., Jr, P.M., </a:t>
            </a:r>
            <a:r>
              <a:rPr lang="en-US" dirty="0" err="1"/>
              <a:t>Borba</a:t>
            </a:r>
            <a:r>
              <a:rPr lang="en-US" dirty="0"/>
              <a:t>, P.: An Incremental Aspect-Oriented </a:t>
            </a:r>
          </a:p>
          <a:p>
            <a:r>
              <a:rPr lang="en-US" dirty="0" err="1"/>
              <a:t>ProductLine</a:t>
            </a:r>
            <a:r>
              <a:rPr lang="en-US" dirty="0"/>
              <a:t> Method for J2ME Game Development p. 3 (Jan 2004)</a:t>
            </a:r>
            <a:endParaRPr lang="sk-SK" dirty="0"/>
          </a:p>
        </p:txBody>
      </p:sp>
    </p:spTree>
    <p:extLst>
      <p:ext uri="{BB962C8B-B14F-4D97-AF65-F5344CB8AC3E}">
        <p14:creationId xmlns:p14="http://schemas.microsoft.com/office/powerpoint/2010/main" val="39128361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ĺžnik: zaoblené protiľahlé rohy 14">
            <a:extLst>
              <a:ext uri="{FF2B5EF4-FFF2-40B4-BE49-F238E27FC236}">
                <a16:creationId xmlns:a16="http://schemas.microsoft.com/office/drawing/2014/main" id="{B0283646-9600-8074-7FEE-8CB582D699CD}"/>
              </a:ext>
            </a:extLst>
          </p:cNvPr>
          <p:cNvSpPr/>
          <p:nvPr/>
        </p:nvSpPr>
        <p:spPr>
          <a:xfrm>
            <a:off x="3313933" y="3782601"/>
            <a:ext cx="7814592" cy="130198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a:p>
        </p:txBody>
      </p:sp>
      <p:sp>
        <p:nvSpPr>
          <p:cNvPr id="2" name="Nadpis 1">
            <a:extLst>
              <a:ext uri="{FF2B5EF4-FFF2-40B4-BE49-F238E27FC236}">
                <a16:creationId xmlns:a16="http://schemas.microsoft.com/office/drawing/2014/main" id="{B50C9D34-AFB7-E05E-22EB-3EFD8315391D}"/>
              </a:ext>
            </a:extLst>
          </p:cNvPr>
          <p:cNvSpPr>
            <a:spLocks noGrp="1"/>
          </p:cNvSpPr>
          <p:nvPr>
            <p:ph type="title"/>
          </p:nvPr>
        </p:nvSpPr>
        <p:spPr>
          <a:xfrm>
            <a:off x="292014" y="190897"/>
            <a:ext cx="10515600" cy="1325563"/>
          </a:xfrm>
        </p:spPr>
        <p:txBody>
          <a:bodyPr>
            <a:normAutofit/>
          </a:bodyPr>
          <a:lstStyle/>
          <a:p>
            <a:r>
              <a:rPr lang="en-US" sz="5400" b="1" dirty="0"/>
              <a:t>Improving </a:t>
            </a:r>
            <a:r>
              <a:rPr lang="sk-SK" sz="5400" b="1" dirty="0"/>
              <a:t>R</a:t>
            </a:r>
            <a:r>
              <a:rPr lang="en-US" sz="5400" b="1" dirty="0" err="1"/>
              <a:t>eusability</a:t>
            </a:r>
            <a:endParaRPr lang="sk-SK" sz="5400" b="1" dirty="0"/>
          </a:p>
        </p:txBody>
      </p:sp>
      <p:sp>
        <p:nvSpPr>
          <p:cNvPr id="3" name="Zástupný objekt pre obsah 2">
            <a:extLst>
              <a:ext uri="{FF2B5EF4-FFF2-40B4-BE49-F238E27FC236}">
                <a16:creationId xmlns:a16="http://schemas.microsoft.com/office/drawing/2014/main" id="{D672567C-C450-D521-4E17-1850A14720AB}"/>
              </a:ext>
            </a:extLst>
          </p:cNvPr>
          <p:cNvSpPr>
            <a:spLocks noGrp="1"/>
          </p:cNvSpPr>
          <p:nvPr>
            <p:ph idx="1"/>
          </p:nvPr>
        </p:nvSpPr>
        <p:spPr>
          <a:xfrm>
            <a:off x="292014" y="1673023"/>
            <a:ext cx="10515600" cy="1756234"/>
          </a:xfrm>
        </p:spPr>
        <p:txBody>
          <a:bodyPr>
            <a:normAutofit fontScale="92500" lnSpcReduction="10000"/>
          </a:bodyPr>
          <a:lstStyle/>
          <a:p>
            <a:r>
              <a:rPr lang="en-US" sz="2000" b="1" dirty="0"/>
              <a:t>Increase in size and complexity</a:t>
            </a:r>
          </a:p>
          <a:p>
            <a:pPr marL="0" indent="0">
              <a:buNone/>
            </a:pPr>
            <a:r>
              <a:rPr lang="en-US" sz="2000" b="1" dirty="0"/>
              <a:t>						 of software systems</a:t>
            </a:r>
            <a:endParaRPr lang="sk-SK" sz="2000" b="1" dirty="0"/>
          </a:p>
          <a:p>
            <a:pPr lvl="1"/>
            <a:r>
              <a:rPr lang="en-US" dirty="0"/>
              <a:t>Need for effective modularity</a:t>
            </a:r>
            <a:endParaRPr lang="sk-SK" dirty="0"/>
          </a:p>
          <a:p>
            <a:pPr lvl="1"/>
            <a:r>
              <a:rPr lang="en-US" dirty="0"/>
              <a:t>Need for effective abstraction mechanisms</a:t>
            </a:r>
            <a:endParaRPr lang="sk-SK" dirty="0"/>
          </a:p>
          <a:p>
            <a:pPr lvl="1"/>
            <a:r>
              <a:rPr lang="en-US" dirty="0"/>
              <a:t>Need for effective composition mechanisms</a:t>
            </a:r>
            <a:endParaRPr lang="sk-SK" dirty="0"/>
          </a:p>
          <a:p>
            <a:pPr lvl="1"/>
            <a:endParaRPr lang="sk-SK" dirty="0"/>
          </a:p>
          <a:p>
            <a:pPr lvl="1"/>
            <a:endParaRPr lang="sk-SK" dirty="0"/>
          </a:p>
          <a:p>
            <a:pPr lvl="1"/>
            <a:endParaRPr lang="sk-SK" dirty="0"/>
          </a:p>
          <a:p>
            <a:pPr lvl="1"/>
            <a:endParaRPr lang="sk-SK" dirty="0"/>
          </a:p>
        </p:txBody>
      </p:sp>
      <p:sp>
        <p:nvSpPr>
          <p:cNvPr id="4" name="Ovál 3">
            <a:extLst>
              <a:ext uri="{FF2B5EF4-FFF2-40B4-BE49-F238E27FC236}">
                <a16:creationId xmlns:a16="http://schemas.microsoft.com/office/drawing/2014/main" id="{E6C1224B-D198-A9EA-97A9-F3DAF0EF46B1}"/>
              </a:ext>
            </a:extLst>
          </p:cNvPr>
          <p:cNvSpPr/>
          <p:nvPr/>
        </p:nvSpPr>
        <p:spPr>
          <a:xfrm>
            <a:off x="6697674" y="1566240"/>
            <a:ext cx="1481553" cy="9757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Assets</a:t>
            </a:r>
            <a:endParaRPr lang="sk-SK" b="1" dirty="0"/>
          </a:p>
        </p:txBody>
      </p:sp>
      <p:sp>
        <p:nvSpPr>
          <p:cNvPr id="5" name="Obdĺžnik 4">
            <a:extLst>
              <a:ext uri="{FF2B5EF4-FFF2-40B4-BE49-F238E27FC236}">
                <a16:creationId xmlns:a16="http://schemas.microsoft.com/office/drawing/2014/main" id="{B4B3F23B-00A7-01D0-4A26-1484110F18B3}"/>
              </a:ext>
            </a:extLst>
          </p:cNvPr>
          <p:cNvSpPr/>
          <p:nvPr/>
        </p:nvSpPr>
        <p:spPr>
          <a:xfrm>
            <a:off x="9963791" y="1566240"/>
            <a:ext cx="1993452" cy="10156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Reusability in different products</a:t>
            </a:r>
            <a:endParaRPr lang="sk-SK" b="1" dirty="0"/>
          </a:p>
        </p:txBody>
      </p:sp>
      <p:sp>
        <p:nvSpPr>
          <p:cNvPr id="6" name="Šípka: doprava 5">
            <a:extLst>
              <a:ext uri="{FF2B5EF4-FFF2-40B4-BE49-F238E27FC236}">
                <a16:creationId xmlns:a16="http://schemas.microsoft.com/office/drawing/2014/main" id="{FEEF2E73-8C92-8856-3F3D-34FEE4021461}"/>
              </a:ext>
            </a:extLst>
          </p:cNvPr>
          <p:cNvSpPr/>
          <p:nvPr/>
        </p:nvSpPr>
        <p:spPr>
          <a:xfrm>
            <a:off x="8424322" y="1857744"/>
            <a:ext cx="1307162"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7" name="BlokTextu 6">
            <a:extLst>
              <a:ext uri="{FF2B5EF4-FFF2-40B4-BE49-F238E27FC236}">
                <a16:creationId xmlns:a16="http://schemas.microsoft.com/office/drawing/2014/main" id="{557267F9-4A4D-A8B1-4B35-21AF79C14845}"/>
              </a:ext>
            </a:extLst>
          </p:cNvPr>
          <p:cNvSpPr txBox="1"/>
          <p:nvPr/>
        </p:nvSpPr>
        <p:spPr>
          <a:xfrm>
            <a:off x="8424322" y="934414"/>
            <a:ext cx="1680489" cy="923330"/>
          </a:xfrm>
          <a:prstGeom prst="rect">
            <a:avLst/>
          </a:prstGeom>
          <a:noFill/>
        </p:spPr>
        <p:txBody>
          <a:bodyPr wrap="square" rtlCol="0">
            <a:spAutoFit/>
          </a:bodyPr>
          <a:lstStyle/>
          <a:p>
            <a:r>
              <a:rPr lang="en-US" b="1" i="1" dirty="0"/>
              <a:t>Has to be variable enough</a:t>
            </a:r>
            <a:endParaRPr lang="sk-SK" b="1" i="1" dirty="0"/>
          </a:p>
        </p:txBody>
      </p:sp>
      <p:sp>
        <p:nvSpPr>
          <p:cNvPr id="8" name="Pravá zložená zátvorka 7">
            <a:extLst>
              <a:ext uri="{FF2B5EF4-FFF2-40B4-BE49-F238E27FC236}">
                <a16:creationId xmlns:a16="http://schemas.microsoft.com/office/drawing/2014/main" id="{D892D331-7339-FC6E-C61C-20A2A7140B67}"/>
              </a:ext>
            </a:extLst>
          </p:cNvPr>
          <p:cNvSpPr/>
          <p:nvPr/>
        </p:nvSpPr>
        <p:spPr>
          <a:xfrm rot="5400000">
            <a:off x="9326572" y="954856"/>
            <a:ext cx="435721" cy="3814091"/>
          </a:xfrm>
          <a:prstGeom prst="rightBrace">
            <a:avLst/>
          </a:pr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sk-SK"/>
          </a:p>
        </p:txBody>
      </p:sp>
      <p:sp>
        <p:nvSpPr>
          <p:cNvPr id="9" name="BlokTextu 8">
            <a:extLst>
              <a:ext uri="{FF2B5EF4-FFF2-40B4-BE49-F238E27FC236}">
                <a16:creationId xmlns:a16="http://schemas.microsoft.com/office/drawing/2014/main" id="{6C61806D-D592-D039-9E28-3BDABC1E4353}"/>
              </a:ext>
            </a:extLst>
          </p:cNvPr>
          <p:cNvSpPr txBox="1"/>
          <p:nvPr/>
        </p:nvSpPr>
        <p:spPr>
          <a:xfrm>
            <a:off x="8024526" y="3111401"/>
            <a:ext cx="4470228" cy="923330"/>
          </a:xfrm>
          <a:prstGeom prst="rect">
            <a:avLst/>
          </a:prstGeom>
          <a:noFill/>
        </p:spPr>
        <p:txBody>
          <a:bodyPr wrap="square" rtlCol="0">
            <a:spAutoFit/>
          </a:bodyPr>
          <a:lstStyle/>
          <a:p>
            <a:r>
              <a:rPr lang="en-US" b="1" dirty="0"/>
              <a:t>SUPPORTING VARIABILITY</a:t>
            </a:r>
            <a:endParaRPr lang="sk-SK" b="1" dirty="0"/>
          </a:p>
          <a:p>
            <a:r>
              <a:rPr lang="sk-SK" dirty="0"/>
              <a:t> – </a:t>
            </a:r>
            <a:r>
              <a:rPr lang="en-US" dirty="0"/>
              <a:t>as attribute of modern development 							     practices</a:t>
            </a:r>
            <a:endParaRPr lang="sk-SK" dirty="0"/>
          </a:p>
        </p:txBody>
      </p:sp>
      <p:sp>
        <p:nvSpPr>
          <p:cNvPr id="10" name="Obdĺžnik: zaoblené rohy 9">
            <a:extLst>
              <a:ext uri="{FF2B5EF4-FFF2-40B4-BE49-F238E27FC236}">
                <a16:creationId xmlns:a16="http://schemas.microsoft.com/office/drawing/2014/main" id="{8BC9D152-2DC7-526F-56BC-0220A8E238D2}"/>
              </a:ext>
            </a:extLst>
          </p:cNvPr>
          <p:cNvSpPr/>
          <p:nvPr/>
        </p:nvSpPr>
        <p:spPr>
          <a:xfrm>
            <a:off x="4919602" y="4207343"/>
            <a:ext cx="2180906" cy="81007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t>Software product lines</a:t>
            </a:r>
            <a:endParaRPr lang="sk-SK" b="1" dirty="0"/>
          </a:p>
        </p:txBody>
      </p:sp>
      <p:sp>
        <p:nvSpPr>
          <p:cNvPr id="11" name="Obdĺžnik: zaoblené rohy 10">
            <a:extLst>
              <a:ext uri="{FF2B5EF4-FFF2-40B4-BE49-F238E27FC236}">
                <a16:creationId xmlns:a16="http://schemas.microsoft.com/office/drawing/2014/main" id="{4BC78F4C-67ED-2C0D-1BC2-F650DA38F65D}"/>
              </a:ext>
            </a:extLst>
          </p:cNvPr>
          <p:cNvSpPr/>
          <p:nvPr/>
        </p:nvSpPr>
        <p:spPr>
          <a:xfrm>
            <a:off x="8802891" y="4207343"/>
            <a:ext cx="1916762" cy="81007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t>Generative programming</a:t>
            </a:r>
            <a:endParaRPr lang="sk-SK" b="1" dirty="0"/>
          </a:p>
        </p:txBody>
      </p:sp>
      <p:sp>
        <p:nvSpPr>
          <p:cNvPr id="12" name="Šípka: nadol 11">
            <a:extLst>
              <a:ext uri="{FF2B5EF4-FFF2-40B4-BE49-F238E27FC236}">
                <a16:creationId xmlns:a16="http://schemas.microsoft.com/office/drawing/2014/main" id="{606C6E43-5F32-5207-C21A-FE4C77EABDE0}"/>
              </a:ext>
            </a:extLst>
          </p:cNvPr>
          <p:cNvSpPr/>
          <p:nvPr/>
        </p:nvSpPr>
        <p:spPr>
          <a:xfrm rot="4288230">
            <a:off x="7237708" y="3511644"/>
            <a:ext cx="337530" cy="11905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Šípka: nadol 12">
            <a:extLst>
              <a:ext uri="{FF2B5EF4-FFF2-40B4-BE49-F238E27FC236}">
                <a16:creationId xmlns:a16="http://schemas.microsoft.com/office/drawing/2014/main" id="{B1AC3D6B-980D-C41F-3DCF-65E59D8712A0}"/>
              </a:ext>
            </a:extLst>
          </p:cNvPr>
          <p:cNvSpPr/>
          <p:nvPr/>
        </p:nvSpPr>
        <p:spPr>
          <a:xfrm rot="17663942">
            <a:off x="8255556" y="3562047"/>
            <a:ext cx="337530" cy="11905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BlokTextu 13">
            <a:extLst>
              <a:ext uri="{FF2B5EF4-FFF2-40B4-BE49-F238E27FC236}">
                <a16:creationId xmlns:a16="http://schemas.microsoft.com/office/drawing/2014/main" id="{672AE6A8-68EB-33CE-8619-B9334D9743A0}"/>
              </a:ext>
            </a:extLst>
          </p:cNvPr>
          <p:cNvSpPr txBox="1"/>
          <p:nvPr/>
        </p:nvSpPr>
        <p:spPr>
          <a:xfrm>
            <a:off x="1634647" y="1133104"/>
            <a:ext cx="8015147" cy="369332"/>
          </a:xfrm>
          <a:prstGeom prst="rect">
            <a:avLst/>
          </a:prstGeom>
          <a:noFill/>
        </p:spPr>
        <p:txBody>
          <a:bodyPr wrap="square" rtlCol="0">
            <a:spAutoFit/>
          </a:bodyPr>
          <a:lstStyle/>
          <a:p>
            <a:r>
              <a:rPr lang="en-US" dirty="0"/>
              <a:t>Using the same functionality in different context</a:t>
            </a:r>
            <a:endParaRPr lang="sk-SK" dirty="0"/>
          </a:p>
        </p:txBody>
      </p:sp>
      <p:sp>
        <p:nvSpPr>
          <p:cNvPr id="16" name="BlokTextu 15">
            <a:extLst>
              <a:ext uri="{FF2B5EF4-FFF2-40B4-BE49-F238E27FC236}">
                <a16:creationId xmlns:a16="http://schemas.microsoft.com/office/drawing/2014/main" id="{FA46E75A-45A5-0C3E-1A41-837D92CBEE98}"/>
              </a:ext>
            </a:extLst>
          </p:cNvPr>
          <p:cNvSpPr txBox="1"/>
          <p:nvPr/>
        </p:nvSpPr>
        <p:spPr>
          <a:xfrm>
            <a:off x="3370973" y="3845702"/>
            <a:ext cx="2048959" cy="923330"/>
          </a:xfrm>
          <a:prstGeom prst="rect">
            <a:avLst/>
          </a:prstGeom>
          <a:noFill/>
        </p:spPr>
        <p:txBody>
          <a:bodyPr wrap="none" rtlCol="0">
            <a:spAutoFit/>
          </a:bodyPr>
          <a:lstStyle/>
          <a:p>
            <a:r>
              <a:rPr lang="en-US" dirty="0"/>
              <a:t>Automatization of</a:t>
            </a:r>
          </a:p>
          <a:p>
            <a:r>
              <a:rPr lang="en-US" dirty="0"/>
              <a:t>software </a:t>
            </a:r>
          </a:p>
          <a:p>
            <a:r>
              <a:rPr lang="en-US" dirty="0"/>
              <a:t>development</a:t>
            </a:r>
            <a:endParaRPr lang="sk-SK" dirty="0"/>
          </a:p>
        </p:txBody>
      </p:sp>
      <p:sp>
        <p:nvSpPr>
          <p:cNvPr id="17" name="Ovál 16">
            <a:extLst>
              <a:ext uri="{FF2B5EF4-FFF2-40B4-BE49-F238E27FC236}">
                <a16:creationId xmlns:a16="http://schemas.microsoft.com/office/drawing/2014/main" id="{04D734FD-1517-AB90-70EC-82E7720E996B}"/>
              </a:ext>
            </a:extLst>
          </p:cNvPr>
          <p:cNvSpPr/>
          <p:nvPr/>
        </p:nvSpPr>
        <p:spPr>
          <a:xfrm>
            <a:off x="3842021" y="5741528"/>
            <a:ext cx="7057136" cy="94220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b="1" dirty="0"/>
              <a:t>Highly reusable software components and libraries</a:t>
            </a:r>
            <a:endParaRPr lang="sk-SK" sz="2400" b="1" dirty="0"/>
          </a:p>
        </p:txBody>
      </p:sp>
      <p:sp>
        <p:nvSpPr>
          <p:cNvPr id="18" name="Šípka: nadol 17">
            <a:extLst>
              <a:ext uri="{FF2B5EF4-FFF2-40B4-BE49-F238E27FC236}">
                <a16:creationId xmlns:a16="http://schemas.microsoft.com/office/drawing/2014/main" id="{CF07E9B8-9C0A-2876-1174-6D7F8C7DD375}"/>
              </a:ext>
            </a:extLst>
          </p:cNvPr>
          <p:cNvSpPr/>
          <p:nvPr/>
        </p:nvSpPr>
        <p:spPr>
          <a:xfrm>
            <a:off x="6697674" y="5198289"/>
            <a:ext cx="1006454" cy="4877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BlokTextu 18">
            <a:extLst>
              <a:ext uri="{FF2B5EF4-FFF2-40B4-BE49-F238E27FC236}">
                <a16:creationId xmlns:a16="http://schemas.microsoft.com/office/drawing/2014/main" id="{923E4CDE-BC7F-8DDA-E9E5-73682624CE63}"/>
              </a:ext>
            </a:extLst>
          </p:cNvPr>
          <p:cNvSpPr txBox="1"/>
          <p:nvPr/>
        </p:nvSpPr>
        <p:spPr>
          <a:xfrm>
            <a:off x="726910" y="5612466"/>
            <a:ext cx="3315331" cy="1200329"/>
          </a:xfrm>
          <a:prstGeom prst="rect">
            <a:avLst/>
          </a:prstGeom>
          <a:noFill/>
        </p:spPr>
        <p:txBody>
          <a:bodyPr wrap="none" rtlCol="0">
            <a:spAutoFit/>
          </a:bodyPr>
          <a:lstStyle/>
          <a:p>
            <a:r>
              <a:rPr lang="en-US" sz="3600" dirty="0"/>
              <a:t>Speeding up </a:t>
            </a:r>
          </a:p>
          <a:p>
            <a:r>
              <a:rPr lang="sk-SK" sz="3600" dirty="0" err="1"/>
              <a:t>time</a:t>
            </a:r>
            <a:r>
              <a:rPr lang="sk-SK" sz="3600" dirty="0"/>
              <a:t> to </a:t>
            </a:r>
            <a:r>
              <a:rPr lang="sk-SK" sz="3600" dirty="0" err="1"/>
              <a:t>market</a:t>
            </a:r>
            <a:endParaRPr lang="sk-SK" sz="3600" dirty="0"/>
          </a:p>
        </p:txBody>
      </p:sp>
    </p:spTree>
    <p:extLst>
      <p:ext uri="{BB962C8B-B14F-4D97-AF65-F5344CB8AC3E}">
        <p14:creationId xmlns:p14="http://schemas.microsoft.com/office/powerpoint/2010/main" val="2515655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A32EF0-F17E-AF79-4D36-99F7D0818019}"/>
              </a:ext>
            </a:extLst>
          </p:cNvPr>
          <p:cNvSpPr>
            <a:spLocks noGrp="1"/>
          </p:cNvSpPr>
          <p:nvPr>
            <p:ph type="title"/>
          </p:nvPr>
        </p:nvSpPr>
        <p:spPr>
          <a:xfrm>
            <a:off x="255740" y="196259"/>
            <a:ext cx="10515600" cy="1325563"/>
          </a:xfrm>
        </p:spPr>
        <p:txBody>
          <a:bodyPr>
            <a:normAutofit/>
          </a:bodyPr>
          <a:lstStyle/>
          <a:p>
            <a:r>
              <a:rPr lang="en-US" sz="5400" b="1" dirty="0"/>
              <a:t>Software </a:t>
            </a:r>
            <a:r>
              <a:rPr lang="sk-SK" sz="5400" b="1" dirty="0"/>
              <a:t>P</a:t>
            </a:r>
            <a:r>
              <a:rPr lang="en-US" sz="5400" b="1" dirty="0" err="1"/>
              <a:t>roduct</a:t>
            </a:r>
            <a:r>
              <a:rPr lang="en-US" sz="5400" b="1" dirty="0"/>
              <a:t> </a:t>
            </a:r>
            <a:r>
              <a:rPr lang="sk-SK" sz="5400" b="1" dirty="0"/>
              <a:t>L</a:t>
            </a:r>
            <a:r>
              <a:rPr lang="en-US" sz="5400" b="1" dirty="0" err="1"/>
              <a:t>ines</a:t>
            </a:r>
            <a:endParaRPr lang="sk-SK" sz="5400" b="1" dirty="0"/>
          </a:p>
        </p:txBody>
      </p:sp>
      <p:sp>
        <p:nvSpPr>
          <p:cNvPr id="3" name="Zástupný objekt pre obsah 2">
            <a:extLst>
              <a:ext uri="{FF2B5EF4-FFF2-40B4-BE49-F238E27FC236}">
                <a16:creationId xmlns:a16="http://schemas.microsoft.com/office/drawing/2014/main" id="{454B092A-4E4F-FD34-9F33-15B6D46B42F4}"/>
              </a:ext>
            </a:extLst>
          </p:cNvPr>
          <p:cNvSpPr>
            <a:spLocks noGrp="1"/>
          </p:cNvSpPr>
          <p:nvPr>
            <p:ph idx="1"/>
          </p:nvPr>
        </p:nvSpPr>
        <p:spPr>
          <a:xfrm>
            <a:off x="1237057" y="1026165"/>
            <a:ext cx="10515600" cy="1758332"/>
          </a:xfrm>
        </p:spPr>
        <p:txBody>
          <a:bodyPr>
            <a:normAutofit/>
          </a:bodyPr>
          <a:lstStyle/>
          <a:p>
            <a:r>
              <a:rPr lang="en-US" sz="2400" dirty="0"/>
              <a:t>A </a:t>
            </a:r>
            <a:r>
              <a:rPr lang="en-US" sz="2400" b="1" dirty="0">
                <a:solidFill>
                  <a:srgbClr val="FF0000"/>
                </a:solidFill>
              </a:rPr>
              <a:t>software product line </a:t>
            </a:r>
            <a:r>
              <a:rPr lang="en-US" sz="2400" dirty="0"/>
              <a:t>is a set of </a:t>
            </a:r>
            <a:r>
              <a:rPr lang="en-US" sz="2400" b="1" dirty="0">
                <a:solidFill>
                  <a:srgbClr val="FFC000"/>
                </a:solidFill>
              </a:rPr>
              <a:t>software-intensive systems </a:t>
            </a:r>
            <a:r>
              <a:rPr lang="en-US" sz="2400" b="1" dirty="0">
                <a:solidFill>
                  <a:srgbClr val="00B050"/>
                </a:solidFill>
              </a:rPr>
              <a:t>sharing a common</a:t>
            </a:r>
            <a:r>
              <a:rPr lang="en-US" sz="2400" dirty="0"/>
              <a:t>, </a:t>
            </a:r>
            <a:r>
              <a:rPr lang="en-US" sz="2400" b="1" dirty="0">
                <a:solidFill>
                  <a:srgbClr val="00B0F0"/>
                </a:solidFill>
              </a:rPr>
              <a:t>managed set of features </a:t>
            </a:r>
            <a:r>
              <a:rPr lang="en-US" sz="2400" dirty="0"/>
              <a:t>that </a:t>
            </a:r>
            <a:r>
              <a:rPr lang="en-US" sz="2400" b="1" dirty="0">
                <a:solidFill>
                  <a:schemeClr val="accent2">
                    <a:lumMod val="75000"/>
                  </a:schemeClr>
                </a:solidFill>
              </a:rPr>
              <a:t>satisfy the specific needs</a:t>
            </a:r>
            <a:r>
              <a:rPr lang="en-US" sz="2400" dirty="0"/>
              <a:t> of a particular market segment or mission and that are developed from a common set of core assets in a prescribed way</a:t>
            </a:r>
            <a:endParaRPr lang="sk-SK" sz="2400" dirty="0"/>
          </a:p>
        </p:txBody>
      </p:sp>
      <p:sp>
        <p:nvSpPr>
          <p:cNvPr id="5" name="Obdĺžnik: odstrihnutý jeden roh 4">
            <a:extLst>
              <a:ext uri="{FF2B5EF4-FFF2-40B4-BE49-F238E27FC236}">
                <a16:creationId xmlns:a16="http://schemas.microsoft.com/office/drawing/2014/main" id="{1928ABF0-5B73-9D98-9488-DFE112F6C9AB}"/>
              </a:ext>
            </a:extLst>
          </p:cNvPr>
          <p:cNvSpPr/>
          <p:nvPr/>
        </p:nvSpPr>
        <p:spPr>
          <a:xfrm>
            <a:off x="551054" y="5223028"/>
            <a:ext cx="3138008" cy="1587654"/>
          </a:xfrm>
          <a:prstGeom prst="snip1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dirty="0"/>
              <a:t>Documents, models, portfolios, project plans, architecture, design models, but </a:t>
            </a:r>
            <a:r>
              <a:rPr lang="en-US" b="1" dirty="0"/>
              <a:t>primarily software components</a:t>
            </a:r>
            <a:r>
              <a:rPr lang="en-US" dirty="0"/>
              <a:t>.</a:t>
            </a:r>
            <a:endParaRPr lang="sk-SK" dirty="0"/>
          </a:p>
        </p:txBody>
      </p:sp>
      <p:sp>
        <p:nvSpPr>
          <p:cNvPr id="4" name="Obdĺžnik: zaoblené rohy 3">
            <a:extLst>
              <a:ext uri="{FF2B5EF4-FFF2-40B4-BE49-F238E27FC236}">
                <a16:creationId xmlns:a16="http://schemas.microsoft.com/office/drawing/2014/main" id="{B4912A34-C949-CECB-4896-DFF38A0F4961}"/>
              </a:ext>
            </a:extLst>
          </p:cNvPr>
          <p:cNvSpPr/>
          <p:nvPr/>
        </p:nvSpPr>
        <p:spPr>
          <a:xfrm>
            <a:off x="255740" y="4582079"/>
            <a:ext cx="1830791" cy="81007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err="1"/>
              <a:t>Core</a:t>
            </a:r>
            <a:r>
              <a:rPr lang="sk-SK" sz="2400" b="1" dirty="0"/>
              <a:t> </a:t>
            </a:r>
            <a:r>
              <a:rPr lang="en-US" sz="2400" b="1" dirty="0"/>
              <a:t>Assets</a:t>
            </a:r>
            <a:endParaRPr lang="sk-SK" sz="2400" b="1" dirty="0"/>
          </a:p>
        </p:txBody>
      </p:sp>
      <p:sp>
        <p:nvSpPr>
          <p:cNvPr id="6" name="Obdĺžnik 5">
            <a:extLst>
              <a:ext uri="{FF2B5EF4-FFF2-40B4-BE49-F238E27FC236}">
                <a16:creationId xmlns:a16="http://schemas.microsoft.com/office/drawing/2014/main" id="{D0C87A4E-114A-F24A-3AF7-6FDE6131792B}"/>
              </a:ext>
            </a:extLst>
          </p:cNvPr>
          <p:cNvSpPr/>
          <p:nvPr/>
        </p:nvSpPr>
        <p:spPr>
          <a:xfrm>
            <a:off x="4378657" y="4293645"/>
            <a:ext cx="2340466" cy="120032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a:t>PRODUCT FAMILY</a:t>
            </a:r>
            <a:endParaRPr lang="sk-SK" sz="2800" b="1" dirty="0"/>
          </a:p>
        </p:txBody>
      </p:sp>
      <p:sp>
        <p:nvSpPr>
          <p:cNvPr id="7" name="Šípka: doprava s prúžkami 6">
            <a:extLst>
              <a:ext uri="{FF2B5EF4-FFF2-40B4-BE49-F238E27FC236}">
                <a16:creationId xmlns:a16="http://schemas.microsoft.com/office/drawing/2014/main" id="{39A4F9D0-11E3-A5AA-6EDF-04DDD0358E92}"/>
              </a:ext>
            </a:extLst>
          </p:cNvPr>
          <p:cNvSpPr/>
          <p:nvPr/>
        </p:nvSpPr>
        <p:spPr>
          <a:xfrm>
            <a:off x="2681258" y="4603201"/>
            <a:ext cx="1632419" cy="583006"/>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7">
            <a:extLst>
              <a:ext uri="{FF2B5EF4-FFF2-40B4-BE49-F238E27FC236}">
                <a16:creationId xmlns:a16="http://schemas.microsoft.com/office/drawing/2014/main" id="{C0573FD7-5E72-C437-03C4-9A2FACA8D893}"/>
              </a:ext>
            </a:extLst>
          </p:cNvPr>
          <p:cNvSpPr txBox="1"/>
          <p:nvPr/>
        </p:nvSpPr>
        <p:spPr>
          <a:xfrm>
            <a:off x="2120058" y="3847382"/>
            <a:ext cx="4780861" cy="646331"/>
          </a:xfrm>
          <a:prstGeom prst="rect">
            <a:avLst/>
          </a:prstGeom>
          <a:noFill/>
        </p:spPr>
        <p:txBody>
          <a:bodyPr wrap="none" rtlCol="0">
            <a:spAutoFit/>
          </a:bodyPr>
          <a:lstStyle/>
          <a:p>
            <a:r>
              <a:rPr lang="en-US" dirty="0"/>
              <a:t>Produced and reused in quantity of products</a:t>
            </a:r>
          </a:p>
          <a:p>
            <a:r>
              <a:rPr lang="sk-SK" dirty="0"/>
              <a:t>= </a:t>
            </a:r>
            <a:r>
              <a:rPr lang="en-US" dirty="0"/>
              <a:t>product family</a:t>
            </a:r>
            <a:endParaRPr lang="sk-SK" dirty="0"/>
          </a:p>
        </p:txBody>
      </p:sp>
      <p:sp>
        <p:nvSpPr>
          <p:cNvPr id="9" name="BlokTextu 8">
            <a:extLst>
              <a:ext uri="{FF2B5EF4-FFF2-40B4-BE49-F238E27FC236}">
                <a16:creationId xmlns:a16="http://schemas.microsoft.com/office/drawing/2014/main" id="{0260921B-7225-FAC5-958E-3C5C503EEC2D}"/>
              </a:ext>
            </a:extLst>
          </p:cNvPr>
          <p:cNvSpPr txBox="1"/>
          <p:nvPr/>
        </p:nvSpPr>
        <p:spPr>
          <a:xfrm>
            <a:off x="168020" y="2667994"/>
            <a:ext cx="9632765" cy="1200329"/>
          </a:xfrm>
          <a:prstGeom prst="rect">
            <a:avLst/>
          </a:prstGeom>
          <a:noFill/>
        </p:spPr>
        <p:txBody>
          <a:bodyPr wrap="none" rtlCol="0">
            <a:spAutoFit/>
          </a:bodyPr>
          <a:lstStyle/>
          <a:p>
            <a:r>
              <a:rPr lang="sk-SK" sz="3600" b="1" dirty="0" err="1"/>
              <a:t>Syste</a:t>
            </a:r>
            <a:r>
              <a:rPr lang="en-US" sz="3600" b="1" dirty="0"/>
              <a:t>m</a:t>
            </a:r>
            <a:r>
              <a:rPr lang="sk-SK" sz="3600" b="1" dirty="0" err="1"/>
              <a:t>atic</a:t>
            </a:r>
            <a:r>
              <a:rPr lang="en-US" sz="3600" b="1" dirty="0"/>
              <a:t>ally managing variability in a set </a:t>
            </a:r>
          </a:p>
          <a:p>
            <a:r>
              <a:rPr lang="en-US" sz="3600" b="1" dirty="0"/>
              <a:t>of software products</a:t>
            </a:r>
            <a:endParaRPr lang="sk-SK" sz="3600" b="1" dirty="0"/>
          </a:p>
        </p:txBody>
      </p:sp>
      <p:sp>
        <p:nvSpPr>
          <p:cNvPr id="10" name="Šípka: doprava s prúžkami 9">
            <a:extLst>
              <a:ext uri="{FF2B5EF4-FFF2-40B4-BE49-F238E27FC236}">
                <a16:creationId xmlns:a16="http://schemas.microsoft.com/office/drawing/2014/main" id="{2C902662-6B75-CEB5-3D85-C924AC2EF72C}"/>
              </a:ext>
            </a:extLst>
          </p:cNvPr>
          <p:cNvSpPr/>
          <p:nvPr/>
        </p:nvSpPr>
        <p:spPr>
          <a:xfrm>
            <a:off x="6784103" y="4170548"/>
            <a:ext cx="1319436" cy="2031318"/>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bdĺžnik 10">
            <a:extLst>
              <a:ext uri="{FF2B5EF4-FFF2-40B4-BE49-F238E27FC236}">
                <a16:creationId xmlns:a16="http://schemas.microsoft.com/office/drawing/2014/main" id="{013D89A2-34A0-24D1-A437-F342F7D94134}"/>
              </a:ext>
            </a:extLst>
          </p:cNvPr>
          <p:cNvSpPr/>
          <p:nvPr/>
        </p:nvSpPr>
        <p:spPr>
          <a:xfrm>
            <a:off x="8264328" y="3173793"/>
            <a:ext cx="3319292" cy="334360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sk-SK"/>
          </a:p>
        </p:txBody>
      </p:sp>
      <p:sp>
        <p:nvSpPr>
          <p:cNvPr id="12" name="BlokTextu 11">
            <a:extLst>
              <a:ext uri="{FF2B5EF4-FFF2-40B4-BE49-F238E27FC236}">
                <a16:creationId xmlns:a16="http://schemas.microsoft.com/office/drawing/2014/main" id="{30BDBE8D-2C82-E14A-BA77-A725F8B4F6DB}"/>
              </a:ext>
            </a:extLst>
          </p:cNvPr>
          <p:cNvSpPr txBox="1"/>
          <p:nvPr/>
        </p:nvSpPr>
        <p:spPr>
          <a:xfrm flipH="1">
            <a:off x="10475727" y="6073933"/>
            <a:ext cx="1095675" cy="369332"/>
          </a:xfrm>
          <a:prstGeom prst="rect">
            <a:avLst/>
          </a:prstGeom>
          <a:noFill/>
        </p:spPr>
        <p:txBody>
          <a:bodyPr wrap="square" rtlCol="0">
            <a:spAutoFit/>
          </a:bodyPr>
          <a:lstStyle/>
          <a:p>
            <a:r>
              <a:rPr lang="sk-SK" b="1" i="1" dirty="0"/>
              <a:t>benefity</a:t>
            </a:r>
          </a:p>
        </p:txBody>
      </p:sp>
      <p:sp>
        <p:nvSpPr>
          <p:cNvPr id="13" name="Obdĺžnik: zaoblené rohy 12">
            <a:extLst>
              <a:ext uri="{FF2B5EF4-FFF2-40B4-BE49-F238E27FC236}">
                <a16:creationId xmlns:a16="http://schemas.microsoft.com/office/drawing/2014/main" id="{51A00A7D-C893-F727-9AB1-0D6D654C024F}"/>
              </a:ext>
            </a:extLst>
          </p:cNvPr>
          <p:cNvSpPr/>
          <p:nvPr/>
        </p:nvSpPr>
        <p:spPr>
          <a:xfrm>
            <a:off x="8438691" y="3316307"/>
            <a:ext cx="3059849" cy="58436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000" b="1" dirty="0"/>
              <a:t>Identifikácia variantov</a:t>
            </a:r>
          </a:p>
        </p:txBody>
      </p:sp>
      <p:sp>
        <p:nvSpPr>
          <p:cNvPr id="14" name="Obdĺžnik: zaoblené rohy 13">
            <a:extLst>
              <a:ext uri="{FF2B5EF4-FFF2-40B4-BE49-F238E27FC236}">
                <a16:creationId xmlns:a16="http://schemas.microsoft.com/office/drawing/2014/main" id="{99CED602-D14B-A626-C55D-64273FE6CBCE}"/>
              </a:ext>
            </a:extLst>
          </p:cNvPr>
          <p:cNvSpPr/>
          <p:nvPr/>
        </p:nvSpPr>
        <p:spPr>
          <a:xfrm>
            <a:off x="8436222" y="4005230"/>
            <a:ext cx="3062318" cy="95714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000" b="1" dirty="0"/>
              <a:t>Identifikácia výrazov obsahujúcich vnútorné vzťahy</a:t>
            </a:r>
          </a:p>
        </p:txBody>
      </p:sp>
      <p:sp>
        <p:nvSpPr>
          <p:cNvPr id="16" name="Obdĺžnik 15">
            <a:extLst>
              <a:ext uri="{FF2B5EF4-FFF2-40B4-BE49-F238E27FC236}">
                <a16:creationId xmlns:a16="http://schemas.microsoft.com/office/drawing/2014/main" id="{23A693C7-A626-B018-27CF-D4BE02B89371}"/>
              </a:ext>
            </a:extLst>
          </p:cNvPr>
          <p:cNvSpPr/>
          <p:nvPr/>
        </p:nvSpPr>
        <p:spPr>
          <a:xfrm>
            <a:off x="8761418" y="5046998"/>
            <a:ext cx="2601315"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1800" b="1" dirty="0"/>
              <a:t>medzi variantmi</a:t>
            </a:r>
            <a:endParaRPr lang="sk-SK" dirty="0"/>
          </a:p>
        </p:txBody>
      </p:sp>
      <p:sp>
        <p:nvSpPr>
          <p:cNvPr id="17" name="Obdĺžnik 16">
            <a:extLst>
              <a:ext uri="{FF2B5EF4-FFF2-40B4-BE49-F238E27FC236}">
                <a16:creationId xmlns:a16="http://schemas.microsoft.com/office/drawing/2014/main" id="{0A7C9820-86AD-10F0-A954-E0D33639095E}"/>
              </a:ext>
            </a:extLst>
          </p:cNvPr>
          <p:cNvSpPr/>
          <p:nvPr/>
        </p:nvSpPr>
        <p:spPr>
          <a:xfrm>
            <a:off x="8761418" y="5500956"/>
            <a:ext cx="2601315" cy="4988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1800" b="1" dirty="0"/>
              <a:t>variantov s </a:t>
            </a:r>
            <a:r>
              <a:rPr lang="sk-SK" sz="1800" b="1" dirty="0" err="1"/>
              <a:t>core</a:t>
            </a:r>
            <a:r>
              <a:rPr lang="sk-SK" sz="1800" b="1" dirty="0"/>
              <a:t> aktívami</a:t>
            </a:r>
            <a:endParaRPr lang="sk-SK" dirty="0"/>
          </a:p>
        </p:txBody>
      </p:sp>
    </p:spTree>
    <p:extLst>
      <p:ext uri="{BB962C8B-B14F-4D97-AF65-F5344CB8AC3E}">
        <p14:creationId xmlns:p14="http://schemas.microsoft.com/office/powerpoint/2010/main" val="14523277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5F4588-87C0-4390-12CB-E31A7D5B2080}"/>
              </a:ext>
            </a:extLst>
          </p:cNvPr>
          <p:cNvSpPr>
            <a:spLocks noGrp="1"/>
          </p:cNvSpPr>
          <p:nvPr>
            <p:ph type="title"/>
          </p:nvPr>
        </p:nvSpPr>
        <p:spPr>
          <a:xfrm>
            <a:off x="185629" y="20844"/>
            <a:ext cx="8596668" cy="1320800"/>
          </a:xfrm>
        </p:spPr>
        <p:txBody>
          <a:bodyPr>
            <a:noAutofit/>
          </a:bodyPr>
          <a:lstStyle/>
          <a:p>
            <a:r>
              <a:rPr lang="en-US" sz="6000" b="1" dirty="0"/>
              <a:t>New Dimension in Software: Variability</a:t>
            </a:r>
            <a:endParaRPr lang="sk-SK" sz="6000" b="1" dirty="0"/>
          </a:p>
        </p:txBody>
      </p:sp>
      <p:sp>
        <p:nvSpPr>
          <p:cNvPr id="4" name="Podnadpis 2">
            <a:extLst>
              <a:ext uri="{FF2B5EF4-FFF2-40B4-BE49-F238E27FC236}">
                <a16:creationId xmlns:a16="http://schemas.microsoft.com/office/drawing/2014/main" id="{AA12F81E-6360-F9BC-FC15-E620DD7419E0}"/>
              </a:ext>
            </a:extLst>
          </p:cNvPr>
          <p:cNvSpPr txBox="1">
            <a:spLocks/>
          </p:cNvSpPr>
          <p:nvPr/>
        </p:nvSpPr>
        <p:spPr>
          <a:xfrm>
            <a:off x="678777" y="1892860"/>
            <a:ext cx="10650812" cy="10968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b="1" dirty="0"/>
              <a:t>Software product lines as complex software intensive systems</a:t>
            </a:r>
            <a:endParaRPr lang="sk-SK" sz="2800" b="1" dirty="0"/>
          </a:p>
        </p:txBody>
      </p:sp>
      <p:sp>
        <p:nvSpPr>
          <p:cNvPr id="5" name="BlokTextu 4">
            <a:extLst>
              <a:ext uri="{FF2B5EF4-FFF2-40B4-BE49-F238E27FC236}">
                <a16:creationId xmlns:a16="http://schemas.microsoft.com/office/drawing/2014/main" id="{A51FF1C5-BD8B-222E-6A15-7D45A2E2440F}"/>
              </a:ext>
            </a:extLst>
          </p:cNvPr>
          <p:cNvSpPr txBox="1"/>
          <p:nvPr/>
        </p:nvSpPr>
        <p:spPr>
          <a:xfrm>
            <a:off x="1121660" y="3652743"/>
            <a:ext cx="9482852" cy="584775"/>
          </a:xfrm>
          <a:prstGeom prst="rect">
            <a:avLst/>
          </a:prstGeom>
          <a:noFill/>
        </p:spPr>
        <p:txBody>
          <a:bodyPr wrap="none" rtlCol="0">
            <a:spAutoFit/>
          </a:bodyPr>
          <a:lstStyle/>
          <a:p>
            <a:r>
              <a:rPr lang="en-US" sz="3200" dirty="0"/>
              <a:t>Independent on structure, </a:t>
            </a:r>
            <a:r>
              <a:rPr lang="en-US" sz="3200" dirty="0" err="1"/>
              <a:t>behaviour</a:t>
            </a:r>
            <a:r>
              <a:rPr lang="en-US" sz="3200" dirty="0"/>
              <a:t>, and its state</a:t>
            </a:r>
            <a:endParaRPr lang="sk-SK" sz="3200" dirty="0"/>
          </a:p>
        </p:txBody>
      </p:sp>
      <p:sp>
        <p:nvSpPr>
          <p:cNvPr id="6" name="BlokTextu 5">
            <a:extLst>
              <a:ext uri="{FF2B5EF4-FFF2-40B4-BE49-F238E27FC236}">
                <a16:creationId xmlns:a16="http://schemas.microsoft.com/office/drawing/2014/main" id="{0DAE126C-34FF-C509-FE2B-E1DD6AD169DC}"/>
              </a:ext>
            </a:extLst>
          </p:cNvPr>
          <p:cNvSpPr txBox="1"/>
          <p:nvPr/>
        </p:nvSpPr>
        <p:spPr>
          <a:xfrm>
            <a:off x="5602974" y="4145185"/>
            <a:ext cx="4660250" cy="461665"/>
          </a:xfrm>
          <a:prstGeom prst="rect">
            <a:avLst/>
          </a:prstGeom>
          <a:noFill/>
        </p:spPr>
        <p:txBody>
          <a:bodyPr wrap="none" rtlCol="0">
            <a:spAutoFit/>
          </a:bodyPr>
          <a:lstStyle/>
          <a:p>
            <a:r>
              <a:rPr lang="en-US" sz="2400" b="1" i="1" dirty="0">
                <a:solidFill>
                  <a:srgbClr val="00B0F0"/>
                </a:solidFill>
              </a:rPr>
              <a:t>- problem with modularization</a:t>
            </a:r>
            <a:endParaRPr lang="sk-SK" sz="2400" b="1" i="1" dirty="0">
              <a:solidFill>
                <a:srgbClr val="00B0F0"/>
              </a:solidFill>
            </a:endParaRPr>
          </a:p>
        </p:txBody>
      </p:sp>
      <p:sp>
        <p:nvSpPr>
          <p:cNvPr id="7" name="Šípka: nadol 6">
            <a:extLst>
              <a:ext uri="{FF2B5EF4-FFF2-40B4-BE49-F238E27FC236}">
                <a16:creationId xmlns:a16="http://schemas.microsoft.com/office/drawing/2014/main" id="{32518010-5D9D-759B-6A74-39E3BDCFD7C0}"/>
              </a:ext>
            </a:extLst>
          </p:cNvPr>
          <p:cNvSpPr/>
          <p:nvPr/>
        </p:nvSpPr>
        <p:spPr>
          <a:xfrm>
            <a:off x="4350253" y="4277292"/>
            <a:ext cx="854015"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BlokTextu 8">
            <a:extLst>
              <a:ext uri="{FF2B5EF4-FFF2-40B4-BE49-F238E27FC236}">
                <a16:creationId xmlns:a16="http://schemas.microsoft.com/office/drawing/2014/main" id="{A7313BE5-9D54-CC72-3EEA-11100DE43018}"/>
              </a:ext>
            </a:extLst>
          </p:cNvPr>
          <p:cNvSpPr txBox="1"/>
          <p:nvPr/>
        </p:nvSpPr>
        <p:spPr>
          <a:xfrm>
            <a:off x="567041" y="4868507"/>
            <a:ext cx="9396468" cy="646331"/>
          </a:xfrm>
          <a:prstGeom prst="rect">
            <a:avLst/>
          </a:prstGeom>
          <a:noFill/>
        </p:spPr>
        <p:txBody>
          <a:bodyPr wrap="square" rtlCol="0">
            <a:spAutoFit/>
          </a:bodyPr>
          <a:lstStyle/>
          <a:p>
            <a:r>
              <a:rPr lang="en-US" sz="3600" b="1" dirty="0">
                <a:solidFill>
                  <a:srgbClr val="FF0000"/>
                </a:solidFill>
              </a:rPr>
              <a:t>Modularizing different kinds of variability</a:t>
            </a:r>
            <a:endParaRPr lang="sk-SK" sz="3600" dirty="0">
              <a:solidFill>
                <a:srgbClr val="FF0000"/>
              </a:solidFill>
            </a:endParaRPr>
          </a:p>
        </p:txBody>
      </p:sp>
      <p:sp>
        <p:nvSpPr>
          <p:cNvPr id="10" name="BlokTextu 9">
            <a:extLst>
              <a:ext uri="{FF2B5EF4-FFF2-40B4-BE49-F238E27FC236}">
                <a16:creationId xmlns:a16="http://schemas.microsoft.com/office/drawing/2014/main" id="{607284B3-CD5B-D695-12F4-66F1FFE1CACD}"/>
              </a:ext>
            </a:extLst>
          </p:cNvPr>
          <p:cNvSpPr txBox="1"/>
          <p:nvPr/>
        </p:nvSpPr>
        <p:spPr>
          <a:xfrm>
            <a:off x="567041" y="5514838"/>
            <a:ext cx="9396468" cy="1200329"/>
          </a:xfrm>
          <a:prstGeom prst="rect">
            <a:avLst/>
          </a:prstGeom>
          <a:noFill/>
        </p:spPr>
        <p:txBody>
          <a:bodyPr wrap="square" rtlCol="0">
            <a:spAutoFit/>
          </a:bodyPr>
          <a:lstStyle/>
          <a:p>
            <a:r>
              <a:rPr lang="en-US" sz="3600" b="1" dirty="0">
                <a:solidFill>
                  <a:srgbClr val="00B0F0"/>
                </a:solidFill>
              </a:rPr>
              <a:t>Preserving encapsulation and communication over explicit interfaced</a:t>
            </a:r>
            <a:endParaRPr lang="sk-SK" sz="3600" dirty="0">
              <a:solidFill>
                <a:srgbClr val="00B0F0"/>
              </a:solidFill>
            </a:endParaRPr>
          </a:p>
        </p:txBody>
      </p:sp>
      <p:sp>
        <p:nvSpPr>
          <p:cNvPr id="11" name="BlokTextu 10">
            <a:extLst>
              <a:ext uri="{FF2B5EF4-FFF2-40B4-BE49-F238E27FC236}">
                <a16:creationId xmlns:a16="http://schemas.microsoft.com/office/drawing/2014/main" id="{A0128331-3F49-FA7A-3975-31A98BA4B3B6}"/>
              </a:ext>
            </a:extLst>
          </p:cNvPr>
          <p:cNvSpPr txBox="1"/>
          <p:nvPr/>
        </p:nvSpPr>
        <p:spPr>
          <a:xfrm>
            <a:off x="3387472" y="2899228"/>
            <a:ext cx="7217040" cy="707886"/>
          </a:xfrm>
          <a:prstGeom prst="rect">
            <a:avLst/>
          </a:prstGeom>
          <a:noFill/>
        </p:spPr>
        <p:txBody>
          <a:bodyPr wrap="none" rtlCol="0">
            <a:spAutoFit/>
          </a:bodyPr>
          <a:lstStyle/>
          <a:p>
            <a:r>
              <a:rPr lang="en-US" sz="2000" b="1" dirty="0">
                <a:solidFill>
                  <a:srgbClr val="00B050"/>
                </a:solidFill>
              </a:rPr>
              <a:t>-evolution of common assets</a:t>
            </a:r>
          </a:p>
          <a:p>
            <a:r>
              <a:rPr lang="en-US" sz="2000" b="1" dirty="0">
                <a:solidFill>
                  <a:srgbClr val="00B050"/>
                </a:solidFill>
              </a:rPr>
              <a:t>-independent evolution of products and their instantiation</a:t>
            </a:r>
            <a:endParaRPr lang="sk-SK" sz="2000" b="1" dirty="0">
              <a:solidFill>
                <a:srgbClr val="00B050"/>
              </a:solidFill>
            </a:endParaRPr>
          </a:p>
        </p:txBody>
      </p:sp>
      <p:sp>
        <p:nvSpPr>
          <p:cNvPr id="12" name="BlokTextu 11">
            <a:extLst>
              <a:ext uri="{FF2B5EF4-FFF2-40B4-BE49-F238E27FC236}">
                <a16:creationId xmlns:a16="http://schemas.microsoft.com/office/drawing/2014/main" id="{8C467515-CFA4-C0A7-BD3D-7CEA15C9DBD3}"/>
              </a:ext>
            </a:extLst>
          </p:cNvPr>
          <p:cNvSpPr txBox="1"/>
          <p:nvPr/>
        </p:nvSpPr>
        <p:spPr>
          <a:xfrm>
            <a:off x="678777" y="2483145"/>
            <a:ext cx="9396468" cy="523220"/>
          </a:xfrm>
          <a:prstGeom prst="rect">
            <a:avLst/>
          </a:prstGeom>
          <a:noFill/>
        </p:spPr>
        <p:txBody>
          <a:bodyPr wrap="square" rtlCol="0">
            <a:spAutoFit/>
          </a:bodyPr>
          <a:lstStyle/>
          <a:p>
            <a:r>
              <a:rPr lang="en-US" sz="2800" b="1" dirty="0">
                <a:solidFill>
                  <a:srgbClr val="FF0000"/>
                </a:solidFill>
              </a:rPr>
              <a:t>Increased complexity:</a:t>
            </a:r>
            <a:endParaRPr lang="sk-SK" sz="2800" dirty="0">
              <a:solidFill>
                <a:srgbClr val="FF0000"/>
              </a:solidFill>
            </a:endParaRPr>
          </a:p>
        </p:txBody>
      </p:sp>
    </p:spTree>
    <p:extLst>
      <p:ext uri="{BB962C8B-B14F-4D97-AF65-F5344CB8AC3E}">
        <p14:creationId xmlns:p14="http://schemas.microsoft.com/office/powerpoint/2010/main" val="36020592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B8191-CAFD-8E26-AB0E-75948608A252}"/>
              </a:ext>
            </a:extLst>
          </p:cNvPr>
          <p:cNvSpPr>
            <a:spLocks noGrp="1"/>
          </p:cNvSpPr>
          <p:nvPr>
            <p:ph type="title"/>
          </p:nvPr>
        </p:nvSpPr>
        <p:spPr>
          <a:xfrm>
            <a:off x="174215" y="401993"/>
            <a:ext cx="10838931" cy="1320800"/>
          </a:xfrm>
        </p:spPr>
        <p:txBody>
          <a:bodyPr>
            <a:noAutofit/>
          </a:bodyPr>
          <a:lstStyle/>
          <a:p>
            <a:r>
              <a:rPr lang="en-US" sz="5400" b="1" dirty="0"/>
              <a:t>Feature-Oriented Decomposition</a:t>
            </a:r>
            <a:endParaRPr lang="sk-SK" sz="5400" b="1" dirty="0"/>
          </a:p>
        </p:txBody>
      </p:sp>
      <p:sp>
        <p:nvSpPr>
          <p:cNvPr id="4" name="Podnadpis 2">
            <a:extLst>
              <a:ext uri="{FF2B5EF4-FFF2-40B4-BE49-F238E27FC236}">
                <a16:creationId xmlns:a16="http://schemas.microsoft.com/office/drawing/2014/main" id="{0531A798-74B7-30E4-84C1-0EA617703F84}"/>
              </a:ext>
            </a:extLst>
          </p:cNvPr>
          <p:cNvSpPr txBox="1">
            <a:spLocks/>
          </p:cNvSpPr>
          <p:nvPr/>
        </p:nvSpPr>
        <p:spPr>
          <a:xfrm>
            <a:off x="1052422" y="1840214"/>
            <a:ext cx="10650812" cy="10968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b="1" dirty="0"/>
              <a:t>Analysis only of those modules of the features that are available in product</a:t>
            </a:r>
            <a:endParaRPr lang="sk-SK" sz="2800" b="1" dirty="0"/>
          </a:p>
        </p:txBody>
      </p:sp>
      <p:sp>
        <p:nvSpPr>
          <p:cNvPr id="5" name="BlokTextu 4">
            <a:extLst>
              <a:ext uri="{FF2B5EF4-FFF2-40B4-BE49-F238E27FC236}">
                <a16:creationId xmlns:a16="http://schemas.microsoft.com/office/drawing/2014/main" id="{5B9ED68F-98E0-14A2-AAF8-91B366C97B1E}"/>
              </a:ext>
            </a:extLst>
          </p:cNvPr>
          <p:cNvSpPr txBox="1"/>
          <p:nvPr/>
        </p:nvSpPr>
        <p:spPr>
          <a:xfrm>
            <a:off x="174215" y="4795897"/>
            <a:ext cx="10038325" cy="2062103"/>
          </a:xfrm>
          <a:prstGeom prst="rect">
            <a:avLst/>
          </a:prstGeom>
          <a:noFill/>
        </p:spPr>
        <p:txBody>
          <a:bodyPr wrap="none" rtlCol="0">
            <a:spAutoFit/>
          </a:bodyPr>
          <a:lstStyle/>
          <a:p>
            <a:r>
              <a:rPr lang="en-US" sz="3200" dirty="0"/>
              <a:t>Does not rely on one-to-one correspondence of </a:t>
            </a:r>
          </a:p>
          <a:p>
            <a:r>
              <a:rPr lang="en-US" sz="3200" dirty="0"/>
              <a:t>features from feature model and features describing </a:t>
            </a:r>
          </a:p>
          <a:p>
            <a:r>
              <a:rPr lang="en-US" sz="3200" dirty="0"/>
              <a:t>variations in software product line </a:t>
            </a:r>
          </a:p>
          <a:p>
            <a:r>
              <a:rPr lang="en-US" sz="3200" dirty="0"/>
              <a:t>and implementation modules</a:t>
            </a:r>
            <a:endParaRPr lang="sk-SK" sz="3200" dirty="0"/>
          </a:p>
        </p:txBody>
      </p:sp>
      <p:sp>
        <p:nvSpPr>
          <p:cNvPr id="6" name="BlokTextu 5">
            <a:extLst>
              <a:ext uri="{FF2B5EF4-FFF2-40B4-BE49-F238E27FC236}">
                <a16:creationId xmlns:a16="http://schemas.microsoft.com/office/drawing/2014/main" id="{42E0072C-79AC-5559-A082-2C3064B2AF59}"/>
              </a:ext>
            </a:extLst>
          </p:cNvPr>
          <p:cNvSpPr txBox="1"/>
          <p:nvPr/>
        </p:nvSpPr>
        <p:spPr>
          <a:xfrm>
            <a:off x="789437" y="3445032"/>
            <a:ext cx="7237879" cy="461665"/>
          </a:xfrm>
          <a:prstGeom prst="rect">
            <a:avLst/>
          </a:prstGeom>
          <a:noFill/>
        </p:spPr>
        <p:txBody>
          <a:bodyPr wrap="none" rtlCol="0">
            <a:spAutoFit/>
          </a:bodyPr>
          <a:lstStyle/>
          <a:p>
            <a:r>
              <a:rPr lang="en-US" sz="2400" b="1" i="1" dirty="0">
                <a:solidFill>
                  <a:srgbClr val="00B0F0"/>
                </a:solidFill>
              </a:rPr>
              <a:t>- Independent evolution of product line features</a:t>
            </a:r>
            <a:endParaRPr lang="sk-SK" sz="2400" b="1" i="1" dirty="0">
              <a:solidFill>
                <a:srgbClr val="00B0F0"/>
              </a:solidFill>
            </a:endParaRPr>
          </a:p>
        </p:txBody>
      </p:sp>
      <p:sp>
        <p:nvSpPr>
          <p:cNvPr id="7" name="BlokTextu 6">
            <a:extLst>
              <a:ext uri="{FF2B5EF4-FFF2-40B4-BE49-F238E27FC236}">
                <a16:creationId xmlns:a16="http://schemas.microsoft.com/office/drawing/2014/main" id="{8993C141-DE8F-3CB6-8C58-FA49A59323E9}"/>
              </a:ext>
            </a:extLst>
          </p:cNvPr>
          <p:cNvSpPr txBox="1"/>
          <p:nvPr/>
        </p:nvSpPr>
        <p:spPr>
          <a:xfrm>
            <a:off x="789437" y="3831261"/>
            <a:ext cx="5923416" cy="461665"/>
          </a:xfrm>
          <a:prstGeom prst="rect">
            <a:avLst/>
          </a:prstGeom>
          <a:noFill/>
        </p:spPr>
        <p:txBody>
          <a:bodyPr wrap="none" rtlCol="0">
            <a:spAutoFit/>
          </a:bodyPr>
          <a:lstStyle/>
          <a:p>
            <a:r>
              <a:rPr lang="en-US" sz="2400" b="1" i="1" dirty="0">
                <a:solidFill>
                  <a:srgbClr val="00B0F0"/>
                </a:solidFill>
              </a:rPr>
              <a:t>- Modular introduction of new features</a:t>
            </a:r>
            <a:endParaRPr lang="sk-SK" sz="2400" b="1" i="1" dirty="0">
              <a:solidFill>
                <a:srgbClr val="00B0F0"/>
              </a:solidFill>
            </a:endParaRPr>
          </a:p>
        </p:txBody>
      </p:sp>
      <p:sp>
        <p:nvSpPr>
          <p:cNvPr id="8" name="BlokTextu 7">
            <a:extLst>
              <a:ext uri="{FF2B5EF4-FFF2-40B4-BE49-F238E27FC236}">
                <a16:creationId xmlns:a16="http://schemas.microsoft.com/office/drawing/2014/main" id="{94B83997-0C52-5540-871E-C9FB247EF6FF}"/>
              </a:ext>
            </a:extLst>
          </p:cNvPr>
          <p:cNvSpPr txBox="1"/>
          <p:nvPr/>
        </p:nvSpPr>
        <p:spPr>
          <a:xfrm>
            <a:off x="372624" y="2827793"/>
            <a:ext cx="9396468" cy="646331"/>
          </a:xfrm>
          <a:prstGeom prst="rect">
            <a:avLst/>
          </a:prstGeom>
          <a:noFill/>
        </p:spPr>
        <p:txBody>
          <a:bodyPr wrap="square" rtlCol="0">
            <a:spAutoFit/>
          </a:bodyPr>
          <a:lstStyle/>
          <a:p>
            <a:r>
              <a:rPr lang="en-US" sz="3600" b="1" dirty="0">
                <a:solidFill>
                  <a:srgbClr val="FF0000"/>
                </a:solidFill>
              </a:rPr>
              <a:t>Design benefits</a:t>
            </a:r>
            <a:endParaRPr lang="sk-SK" sz="3600" b="1" dirty="0">
              <a:solidFill>
                <a:srgbClr val="FF0000"/>
              </a:solidFill>
            </a:endParaRPr>
          </a:p>
        </p:txBody>
      </p:sp>
      <p:sp>
        <p:nvSpPr>
          <p:cNvPr id="9" name="BlokTextu 8">
            <a:extLst>
              <a:ext uri="{FF2B5EF4-FFF2-40B4-BE49-F238E27FC236}">
                <a16:creationId xmlns:a16="http://schemas.microsoft.com/office/drawing/2014/main" id="{881AE023-E78E-29AC-CC76-3C3C99501B07}"/>
              </a:ext>
            </a:extLst>
          </p:cNvPr>
          <p:cNvSpPr txBox="1"/>
          <p:nvPr/>
        </p:nvSpPr>
        <p:spPr>
          <a:xfrm>
            <a:off x="789437" y="4246582"/>
            <a:ext cx="10511211" cy="461665"/>
          </a:xfrm>
          <a:prstGeom prst="rect">
            <a:avLst/>
          </a:prstGeom>
          <a:noFill/>
        </p:spPr>
        <p:txBody>
          <a:bodyPr wrap="none" rtlCol="0">
            <a:spAutoFit/>
          </a:bodyPr>
          <a:lstStyle/>
          <a:p>
            <a:r>
              <a:rPr lang="en-US" sz="2400" b="1" i="1" dirty="0">
                <a:solidFill>
                  <a:srgbClr val="00B0F0"/>
                </a:solidFill>
              </a:rPr>
              <a:t>- Does not always reflect on technical commonalities between features</a:t>
            </a:r>
            <a:endParaRPr lang="sk-SK" sz="2400" b="1" i="1" dirty="0">
              <a:solidFill>
                <a:srgbClr val="00B0F0"/>
              </a:solidFill>
            </a:endParaRPr>
          </a:p>
        </p:txBody>
      </p:sp>
      <p:sp>
        <p:nvSpPr>
          <p:cNvPr id="10" name="BlokTextu 9">
            <a:extLst>
              <a:ext uri="{FF2B5EF4-FFF2-40B4-BE49-F238E27FC236}">
                <a16:creationId xmlns:a16="http://schemas.microsoft.com/office/drawing/2014/main" id="{15FEE560-522A-4C59-C3FF-3A5E3200148C}"/>
              </a:ext>
            </a:extLst>
          </p:cNvPr>
          <p:cNvSpPr txBox="1"/>
          <p:nvPr/>
        </p:nvSpPr>
        <p:spPr>
          <a:xfrm>
            <a:off x="6712853" y="5826948"/>
            <a:ext cx="5391604" cy="923330"/>
          </a:xfrm>
          <a:prstGeom prst="rect">
            <a:avLst/>
          </a:prstGeom>
          <a:noFill/>
        </p:spPr>
        <p:txBody>
          <a:bodyPr wrap="none" rtlCol="0">
            <a:spAutoFit/>
          </a:bodyPr>
          <a:lstStyle/>
          <a:p>
            <a:r>
              <a:rPr lang="sk-SK" dirty="0" err="1"/>
              <a:t>Taken</a:t>
            </a:r>
            <a:r>
              <a:rPr lang="sk-SK" dirty="0"/>
              <a:t> </a:t>
            </a:r>
            <a:r>
              <a:rPr lang="sk-SK" dirty="0" err="1"/>
              <a:t>from</a:t>
            </a:r>
            <a:r>
              <a:rPr lang="sk-SK" dirty="0"/>
              <a:t>: </a:t>
            </a:r>
            <a:r>
              <a:rPr lang="en-US" b="0" i="1" dirty="0">
                <a:solidFill>
                  <a:srgbClr val="212529"/>
                </a:solidFill>
                <a:effectLst/>
                <a:latin typeface="Domine"/>
              </a:rPr>
              <a:t>Rashid, A., Royer, J.C., </a:t>
            </a:r>
            <a:r>
              <a:rPr lang="en-US" b="0" i="1" dirty="0" err="1">
                <a:solidFill>
                  <a:srgbClr val="212529"/>
                </a:solidFill>
                <a:effectLst/>
                <a:latin typeface="Domine"/>
              </a:rPr>
              <a:t>Rummler</a:t>
            </a:r>
            <a:r>
              <a:rPr lang="en-US" b="0" i="1" dirty="0">
                <a:solidFill>
                  <a:srgbClr val="212529"/>
                </a:solidFill>
                <a:effectLst/>
                <a:latin typeface="Domine"/>
              </a:rPr>
              <a:t>, A. (eds.): </a:t>
            </a:r>
            <a:endParaRPr lang="sk-SK" b="0" i="1" dirty="0">
              <a:solidFill>
                <a:srgbClr val="212529"/>
              </a:solidFill>
              <a:effectLst/>
              <a:latin typeface="Domine"/>
            </a:endParaRPr>
          </a:p>
          <a:p>
            <a:r>
              <a:rPr lang="en-US" b="0" i="1" dirty="0">
                <a:solidFill>
                  <a:srgbClr val="212529"/>
                </a:solidFill>
                <a:effectLst/>
                <a:latin typeface="Domine"/>
              </a:rPr>
              <a:t>Aspect-Oriented, Model-Driven Software Product Lines: </a:t>
            </a:r>
            <a:endParaRPr lang="sk-SK" b="0" i="1" dirty="0">
              <a:solidFill>
                <a:srgbClr val="212529"/>
              </a:solidFill>
              <a:effectLst/>
              <a:latin typeface="Domine"/>
            </a:endParaRPr>
          </a:p>
          <a:p>
            <a:r>
              <a:rPr lang="en-US" b="0" i="1" dirty="0">
                <a:solidFill>
                  <a:srgbClr val="212529"/>
                </a:solidFill>
                <a:effectLst/>
                <a:latin typeface="Domine"/>
              </a:rPr>
              <a:t>The AMPLE Way (09 2011)</a:t>
            </a:r>
            <a:endParaRPr lang="sk-SK" dirty="0"/>
          </a:p>
        </p:txBody>
      </p:sp>
    </p:spTree>
    <p:extLst>
      <p:ext uri="{BB962C8B-B14F-4D97-AF65-F5344CB8AC3E}">
        <p14:creationId xmlns:p14="http://schemas.microsoft.com/office/powerpoint/2010/main" val="21484186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ĺžnik: zaoblené protiľahlé rohy 16">
            <a:extLst>
              <a:ext uri="{FF2B5EF4-FFF2-40B4-BE49-F238E27FC236}">
                <a16:creationId xmlns:a16="http://schemas.microsoft.com/office/drawing/2014/main" id="{8835A58D-BD3E-C6E7-D0A1-0081E4A7504C}"/>
              </a:ext>
            </a:extLst>
          </p:cNvPr>
          <p:cNvSpPr/>
          <p:nvPr/>
        </p:nvSpPr>
        <p:spPr>
          <a:xfrm>
            <a:off x="7622046" y="5147554"/>
            <a:ext cx="3731754" cy="1569051"/>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a:p>
        </p:txBody>
      </p:sp>
      <p:sp>
        <p:nvSpPr>
          <p:cNvPr id="12" name="Obdĺžnik: zaoblené protiľahlé rohy 11">
            <a:extLst>
              <a:ext uri="{FF2B5EF4-FFF2-40B4-BE49-F238E27FC236}">
                <a16:creationId xmlns:a16="http://schemas.microsoft.com/office/drawing/2014/main" id="{12ACD372-807F-D067-7110-F0D0FBAD4FDA}"/>
              </a:ext>
            </a:extLst>
          </p:cNvPr>
          <p:cNvSpPr/>
          <p:nvPr/>
        </p:nvSpPr>
        <p:spPr>
          <a:xfrm>
            <a:off x="7763195" y="3077657"/>
            <a:ext cx="3590605" cy="150881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Accumulation of </a:t>
            </a:r>
            <a:r>
              <a:rPr lang="en-US" dirty="0" err="1"/>
              <a:t>investition</a:t>
            </a:r>
            <a:r>
              <a:rPr lang="en-US" dirty="0"/>
              <a:t> in form of as much high reuse of functionality from existing products as possible</a:t>
            </a:r>
            <a:endParaRPr lang="sk-SK" dirty="0"/>
          </a:p>
        </p:txBody>
      </p:sp>
      <p:sp>
        <p:nvSpPr>
          <p:cNvPr id="2" name="Nadpis 1">
            <a:extLst>
              <a:ext uri="{FF2B5EF4-FFF2-40B4-BE49-F238E27FC236}">
                <a16:creationId xmlns:a16="http://schemas.microsoft.com/office/drawing/2014/main" id="{1296881A-61AD-FB0E-6E52-65E9665D9E9C}"/>
              </a:ext>
            </a:extLst>
          </p:cNvPr>
          <p:cNvSpPr>
            <a:spLocks noGrp="1"/>
          </p:cNvSpPr>
          <p:nvPr>
            <p:ph type="title"/>
          </p:nvPr>
        </p:nvSpPr>
        <p:spPr>
          <a:xfrm>
            <a:off x="339802" y="141395"/>
            <a:ext cx="9436300" cy="1320800"/>
          </a:xfrm>
        </p:spPr>
        <p:txBody>
          <a:bodyPr>
            <a:noAutofit/>
          </a:bodyPr>
          <a:lstStyle/>
          <a:p>
            <a:r>
              <a:rPr lang="en-US" sz="5400" b="1" dirty="0"/>
              <a:t>Views on Software Product Line Development</a:t>
            </a:r>
            <a:endParaRPr lang="sk-SK" sz="5400" b="1" dirty="0"/>
          </a:p>
        </p:txBody>
      </p:sp>
      <p:sp>
        <p:nvSpPr>
          <p:cNvPr id="7" name="Obdĺžnik: zaoblené rohy 6">
            <a:extLst>
              <a:ext uri="{FF2B5EF4-FFF2-40B4-BE49-F238E27FC236}">
                <a16:creationId xmlns:a16="http://schemas.microsoft.com/office/drawing/2014/main" id="{222162F3-D66E-6D82-06F4-36E39517A2C2}"/>
              </a:ext>
            </a:extLst>
          </p:cNvPr>
          <p:cNvSpPr/>
          <p:nvPr/>
        </p:nvSpPr>
        <p:spPr>
          <a:xfrm>
            <a:off x="7104777" y="1925445"/>
            <a:ext cx="3284483" cy="132556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err="1"/>
              <a:t>Rea</a:t>
            </a:r>
            <a:r>
              <a:rPr lang="en-US" sz="2400" b="1" dirty="0" err="1"/>
              <a:t>ctive</a:t>
            </a:r>
            <a:r>
              <a:rPr lang="sk-SK" sz="2400" b="1" dirty="0"/>
              <a:t>/e</a:t>
            </a:r>
            <a:r>
              <a:rPr lang="en-US" sz="2400" b="1" dirty="0" err="1"/>
              <a:t>xtractive</a:t>
            </a:r>
            <a:r>
              <a:rPr lang="sk-SK" b="1" dirty="0"/>
              <a:t> </a:t>
            </a:r>
            <a:r>
              <a:rPr lang="en-US" b="1" dirty="0"/>
              <a:t>software product line engineering</a:t>
            </a:r>
            <a:endParaRPr lang="sk-SK" b="1" dirty="0"/>
          </a:p>
        </p:txBody>
      </p:sp>
      <p:sp>
        <p:nvSpPr>
          <p:cNvPr id="8" name="Obdĺžnik: zaoblené protiľahlé rohy 7">
            <a:extLst>
              <a:ext uri="{FF2B5EF4-FFF2-40B4-BE49-F238E27FC236}">
                <a16:creationId xmlns:a16="http://schemas.microsoft.com/office/drawing/2014/main" id="{978B3CE0-E828-486F-D0B6-9518CAE9F92F}"/>
              </a:ext>
            </a:extLst>
          </p:cNvPr>
          <p:cNvSpPr/>
          <p:nvPr/>
        </p:nvSpPr>
        <p:spPr>
          <a:xfrm>
            <a:off x="838200" y="4075134"/>
            <a:ext cx="3430534" cy="130198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Forward design and engineering </a:t>
            </a:r>
            <a:r>
              <a:rPr lang="en-US" dirty="0" err="1"/>
              <a:t>investition</a:t>
            </a:r>
            <a:r>
              <a:rPr lang="en-US" dirty="0"/>
              <a:t> to point where enough products are </a:t>
            </a:r>
            <a:r>
              <a:rPr lang="en-US" dirty="0" err="1"/>
              <a:t>geenrated</a:t>
            </a:r>
            <a:endParaRPr lang="sk-SK" dirty="0"/>
          </a:p>
        </p:txBody>
      </p:sp>
      <p:sp>
        <p:nvSpPr>
          <p:cNvPr id="9" name="BlokTextu 8">
            <a:extLst>
              <a:ext uri="{FF2B5EF4-FFF2-40B4-BE49-F238E27FC236}">
                <a16:creationId xmlns:a16="http://schemas.microsoft.com/office/drawing/2014/main" id="{D1C0C477-699A-DB6B-94E2-A316F04D1791}"/>
              </a:ext>
            </a:extLst>
          </p:cNvPr>
          <p:cNvSpPr txBox="1"/>
          <p:nvPr/>
        </p:nvSpPr>
        <p:spPr>
          <a:xfrm>
            <a:off x="3083240" y="2016448"/>
            <a:ext cx="2621039" cy="369332"/>
          </a:xfrm>
          <a:prstGeom prst="rect">
            <a:avLst/>
          </a:prstGeom>
          <a:noFill/>
        </p:spPr>
        <p:txBody>
          <a:bodyPr wrap="none" rtlCol="0">
            <a:spAutoFit/>
          </a:bodyPr>
          <a:lstStyle/>
          <a:p>
            <a:r>
              <a:rPr lang="sk-SK" dirty="0" err="1"/>
              <a:t>Clements</a:t>
            </a:r>
            <a:r>
              <a:rPr lang="sk-SK" dirty="0"/>
              <a:t> &amp; </a:t>
            </a:r>
            <a:r>
              <a:rPr lang="sk-SK" dirty="0" err="1"/>
              <a:t>Krueger</a:t>
            </a:r>
            <a:r>
              <a:rPr lang="sk-SK" dirty="0"/>
              <a:t>, 2002</a:t>
            </a:r>
          </a:p>
        </p:txBody>
      </p:sp>
      <p:sp>
        <p:nvSpPr>
          <p:cNvPr id="6" name="Obdĺžnik: zaoblené rohy 5">
            <a:extLst>
              <a:ext uri="{FF2B5EF4-FFF2-40B4-BE49-F238E27FC236}">
                <a16:creationId xmlns:a16="http://schemas.microsoft.com/office/drawing/2014/main" id="{EAFFACD7-A8E1-D0B9-48AA-61A28E270207}"/>
              </a:ext>
            </a:extLst>
          </p:cNvPr>
          <p:cNvSpPr/>
          <p:nvPr/>
        </p:nvSpPr>
        <p:spPr>
          <a:xfrm>
            <a:off x="276356" y="2801007"/>
            <a:ext cx="3003153" cy="132556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err="1"/>
              <a:t>Proa</a:t>
            </a:r>
            <a:r>
              <a:rPr lang="en-US" sz="2400" b="1" dirty="0" err="1"/>
              <a:t>ctive</a:t>
            </a:r>
            <a:endParaRPr lang="en-US" sz="2400" b="1" dirty="0"/>
          </a:p>
          <a:p>
            <a:pPr algn="ctr"/>
            <a:r>
              <a:rPr lang="sk-SK" b="1" dirty="0"/>
              <a:t> </a:t>
            </a:r>
            <a:r>
              <a:rPr lang="en-US" b="1" dirty="0"/>
              <a:t>software product line engineering</a:t>
            </a:r>
            <a:endParaRPr lang="sk-SK" b="1" dirty="0"/>
          </a:p>
        </p:txBody>
      </p:sp>
      <p:sp>
        <p:nvSpPr>
          <p:cNvPr id="10" name="Šípka: nadol 9">
            <a:extLst>
              <a:ext uri="{FF2B5EF4-FFF2-40B4-BE49-F238E27FC236}">
                <a16:creationId xmlns:a16="http://schemas.microsoft.com/office/drawing/2014/main" id="{734834C0-EE3F-38F3-7D67-3B84C665C0F1}"/>
              </a:ext>
            </a:extLst>
          </p:cNvPr>
          <p:cNvSpPr/>
          <p:nvPr/>
        </p:nvSpPr>
        <p:spPr>
          <a:xfrm rot="4288230">
            <a:off x="3862832" y="1917974"/>
            <a:ext cx="337530" cy="20341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Šípka: nadol 10">
            <a:extLst>
              <a:ext uri="{FF2B5EF4-FFF2-40B4-BE49-F238E27FC236}">
                <a16:creationId xmlns:a16="http://schemas.microsoft.com/office/drawing/2014/main" id="{93A83AD6-AE9C-1868-C638-4FFCA3B0435C}"/>
              </a:ext>
            </a:extLst>
          </p:cNvPr>
          <p:cNvSpPr/>
          <p:nvPr/>
        </p:nvSpPr>
        <p:spPr>
          <a:xfrm rot="16029397">
            <a:off x="5971472" y="1346674"/>
            <a:ext cx="337530" cy="24024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Obdĺžnik 18">
            <a:extLst>
              <a:ext uri="{FF2B5EF4-FFF2-40B4-BE49-F238E27FC236}">
                <a16:creationId xmlns:a16="http://schemas.microsoft.com/office/drawing/2014/main" id="{2B204D96-E43B-80E8-95DA-E08FE7D22074}"/>
              </a:ext>
            </a:extLst>
          </p:cNvPr>
          <p:cNvSpPr/>
          <p:nvPr/>
        </p:nvSpPr>
        <p:spPr>
          <a:xfrm>
            <a:off x="8290969" y="5673230"/>
            <a:ext cx="2993792" cy="5870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err="1"/>
              <a:t>Archite</a:t>
            </a:r>
            <a:r>
              <a:rPr lang="en-US" b="1" dirty="0" err="1"/>
              <a:t>ctonical</a:t>
            </a:r>
            <a:r>
              <a:rPr lang="sk-SK" b="1" dirty="0"/>
              <a:t> </a:t>
            </a:r>
            <a:r>
              <a:rPr lang="sk-SK" b="1" dirty="0" err="1"/>
              <a:t>refa</a:t>
            </a:r>
            <a:r>
              <a:rPr lang="en-US" b="1" dirty="0"/>
              <a:t>c</a:t>
            </a:r>
            <a:r>
              <a:rPr lang="sk-SK" b="1" dirty="0" err="1"/>
              <a:t>toring</a:t>
            </a:r>
            <a:endParaRPr lang="sk-SK" dirty="0"/>
          </a:p>
        </p:txBody>
      </p:sp>
      <p:sp>
        <p:nvSpPr>
          <p:cNvPr id="20" name="Obdĺžnik 19">
            <a:extLst>
              <a:ext uri="{FF2B5EF4-FFF2-40B4-BE49-F238E27FC236}">
                <a16:creationId xmlns:a16="http://schemas.microsoft.com/office/drawing/2014/main" id="{A61B3D73-52A2-74CF-0E80-F2CAF63BEE84}"/>
              </a:ext>
            </a:extLst>
          </p:cNvPr>
          <p:cNvSpPr/>
          <p:nvPr/>
        </p:nvSpPr>
        <p:spPr>
          <a:xfrm>
            <a:off x="8290969" y="6295983"/>
            <a:ext cx="2993792"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Development technology</a:t>
            </a:r>
            <a:endParaRPr lang="sk-SK" dirty="0"/>
          </a:p>
        </p:txBody>
      </p:sp>
      <p:sp>
        <p:nvSpPr>
          <p:cNvPr id="21" name="Šípka: doprava 20">
            <a:extLst>
              <a:ext uri="{FF2B5EF4-FFF2-40B4-BE49-F238E27FC236}">
                <a16:creationId xmlns:a16="http://schemas.microsoft.com/office/drawing/2014/main" id="{9CE041B5-D7DB-EA09-832F-E836C04D6DE1}"/>
              </a:ext>
            </a:extLst>
          </p:cNvPr>
          <p:cNvSpPr/>
          <p:nvPr/>
        </p:nvSpPr>
        <p:spPr>
          <a:xfrm>
            <a:off x="7879795" y="5767582"/>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22" name="Šípka: doprava 21">
            <a:extLst>
              <a:ext uri="{FF2B5EF4-FFF2-40B4-BE49-F238E27FC236}">
                <a16:creationId xmlns:a16="http://schemas.microsoft.com/office/drawing/2014/main" id="{5DB1A155-A9D3-74B5-D9A1-C41AFB5B488D}"/>
              </a:ext>
            </a:extLst>
          </p:cNvPr>
          <p:cNvSpPr/>
          <p:nvPr/>
        </p:nvSpPr>
        <p:spPr>
          <a:xfrm>
            <a:off x="7879795" y="6295983"/>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3" name="Obdĺžnik: zaoblené rohy 2">
            <a:extLst>
              <a:ext uri="{FF2B5EF4-FFF2-40B4-BE49-F238E27FC236}">
                <a16:creationId xmlns:a16="http://schemas.microsoft.com/office/drawing/2014/main" id="{83320EDF-10D8-4360-EAC3-ABAEC14FA024}"/>
              </a:ext>
            </a:extLst>
          </p:cNvPr>
          <p:cNvSpPr/>
          <p:nvPr/>
        </p:nvSpPr>
        <p:spPr>
          <a:xfrm>
            <a:off x="6888528" y="4468129"/>
            <a:ext cx="4365549" cy="1137292"/>
          </a:xfrm>
          <a:prstGeom prst="roundRect">
            <a:avLst/>
          </a:prstGeom>
          <a:solidFill>
            <a:srgbClr val="92D05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t>Neet to support generalization of reusable assets from specific products by systematic refactoring</a:t>
            </a:r>
            <a:endParaRPr lang="sk-SK" b="1" dirty="0"/>
          </a:p>
        </p:txBody>
      </p:sp>
      <p:sp>
        <p:nvSpPr>
          <p:cNvPr id="4" name="Šípka: nadol 3">
            <a:extLst>
              <a:ext uri="{FF2B5EF4-FFF2-40B4-BE49-F238E27FC236}">
                <a16:creationId xmlns:a16="http://schemas.microsoft.com/office/drawing/2014/main" id="{D98FF8FD-7527-BB96-88A3-0521CFC9E07D}"/>
              </a:ext>
            </a:extLst>
          </p:cNvPr>
          <p:cNvSpPr/>
          <p:nvPr/>
        </p:nvSpPr>
        <p:spPr>
          <a:xfrm rot="16200000">
            <a:off x="6091028" y="4597640"/>
            <a:ext cx="1006454" cy="9080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Tree>
    <p:extLst>
      <p:ext uri="{BB962C8B-B14F-4D97-AF65-F5344CB8AC3E}">
        <p14:creationId xmlns:p14="http://schemas.microsoft.com/office/powerpoint/2010/main" val="16646777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ĺžnik 15">
            <a:extLst>
              <a:ext uri="{FF2B5EF4-FFF2-40B4-BE49-F238E27FC236}">
                <a16:creationId xmlns:a16="http://schemas.microsoft.com/office/drawing/2014/main" id="{96B85157-E430-72EF-6CC2-D085E39A854C}"/>
              </a:ext>
            </a:extLst>
          </p:cNvPr>
          <p:cNvSpPr/>
          <p:nvPr/>
        </p:nvSpPr>
        <p:spPr>
          <a:xfrm>
            <a:off x="9206456" y="3615190"/>
            <a:ext cx="2200692" cy="87126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t>Each with own complexity</a:t>
            </a:r>
            <a:endParaRPr lang="sk-SK" b="1" dirty="0"/>
          </a:p>
        </p:txBody>
      </p:sp>
      <p:sp>
        <p:nvSpPr>
          <p:cNvPr id="12" name="Obdĺžnik: zaoblené protiľahlé rohy 11">
            <a:extLst>
              <a:ext uri="{FF2B5EF4-FFF2-40B4-BE49-F238E27FC236}">
                <a16:creationId xmlns:a16="http://schemas.microsoft.com/office/drawing/2014/main" id="{9C9AA752-61EF-8A3E-6C74-EDACF92433F6}"/>
              </a:ext>
            </a:extLst>
          </p:cNvPr>
          <p:cNvSpPr/>
          <p:nvPr/>
        </p:nvSpPr>
        <p:spPr>
          <a:xfrm>
            <a:off x="703552" y="4338637"/>
            <a:ext cx="3780766" cy="2001838"/>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endParaRPr lang="sk-SK" dirty="0"/>
          </a:p>
          <a:p>
            <a:pPr algn="ctr"/>
            <a:r>
              <a:rPr lang="sk-SK" b="1" dirty="0" err="1"/>
              <a:t>Probl</a:t>
            </a:r>
            <a:r>
              <a:rPr lang="en-US" b="1" dirty="0" err="1"/>
              <a:t>em</a:t>
            </a:r>
            <a:r>
              <a:rPr lang="en-US" b="1" dirty="0"/>
              <a:t> to comprehend interactions between variants</a:t>
            </a:r>
            <a:endParaRPr lang="sk-SK" b="1" dirty="0"/>
          </a:p>
          <a:p>
            <a:pPr algn="ctr"/>
            <a:r>
              <a:rPr lang="en-US" dirty="0"/>
              <a:t>(from requirements to implementation)</a:t>
            </a:r>
            <a:endParaRPr lang="sk-SK" dirty="0"/>
          </a:p>
        </p:txBody>
      </p:sp>
      <p:sp>
        <p:nvSpPr>
          <p:cNvPr id="4" name="Nadpis 1">
            <a:extLst>
              <a:ext uri="{FF2B5EF4-FFF2-40B4-BE49-F238E27FC236}">
                <a16:creationId xmlns:a16="http://schemas.microsoft.com/office/drawing/2014/main" id="{740E2723-C0B2-23A4-DC9C-8011A066844F}"/>
              </a:ext>
            </a:extLst>
          </p:cNvPr>
          <p:cNvSpPr txBox="1">
            <a:spLocks/>
          </p:cNvSpPr>
          <p:nvPr/>
        </p:nvSpPr>
        <p:spPr>
          <a:xfrm>
            <a:off x="181902" y="56796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5400" b="1" dirty="0" err="1">
                <a:solidFill>
                  <a:srgbClr val="92D050"/>
                </a:solidFill>
              </a:rPr>
              <a:t>Probl</a:t>
            </a:r>
            <a:r>
              <a:rPr lang="en-US" sz="5400" b="1" dirty="0" err="1">
                <a:solidFill>
                  <a:srgbClr val="92D050"/>
                </a:solidFill>
              </a:rPr>
              <a:t>ems</a:t>
            </a:r>
            <a:r>
              <a:rPr lang="en-US" sz="5400" b="1" dirty="0">
                <a:solidFill>
                  <a:srgbClr val="92D050"/>
                </a:solidFill>
              </a:rPr>
              <a:t> with repeatable benefiting from software product lines</a:t>
            </a:r>
            <a:endParaRPr lang="sk-SK" sz="5400" b="1" dirty="0">
              <a:solidFill>
                <a:srgbClr val="92D050"/>
              </a:solidFill>
            </a:endParaRPr>
          </a:p>
        </p:txBody>
      </p:sp>
      <p:sp>
        <p:nvSpPr>
          <p:cNvPr id="5" name="BlokTextu 4">
            <a:extLst>
              <a:ext uri="{FF2B5EF4-FFF2-40B4-BE49-F238E27FC236}">
                <a16:creationId xmlns:a16="http://schemas.microsoft.com/office/drawing/2014/main" id="{7006D253-6936-09A7-F633-FF59D7FE7F31}"/>
              </a:ext>
            </a:extLst>
          </p:cNvPr>
          <p:cNvSpPr txBox="1"/>
          <p:nvPr/>
        </p:nvSpPr>
        <p:spPr>
          <a:xfrm>
            <a:off x="5120288" y="1853872"/>
            <a:ext cx="8015147" cy="369332"/>
          </a:xfrm>
          <a:prstGeom prst="rect">
            <a:avLst/>
          </a:prstGeom>
          <a:noFill/>
        </p:spPr>
        <p:txBody>
          <a:bodyPr wrap="square" rtlCol="0">
            <a:spAutoFit/>
          </a:bodyPr>
          <a:lstStyle/>
          <a:p>
            <a:r>
              <a:rPr lang="sk-SK" dirty="0"/>
              <a:t>A</a:t>
            </a:r>
            <a:r>
              <a:rPr lang="en-US" dirty="0" err="1"/>
              <a:t>wais</a:t>
            </a:r>
            <a:r>
              <a:rPr lang="en-US" dirty="0"/>
              <a:t> </a:t>
            </a:r>
            <a:r>
              <a:rPr lang="sk-SK" dirty="0"/>
              <a:t>R</a:t>
            </a:r>
            <a:r>
              <a:rPr lang="en-US" dirty="0" err="1"/>
              <a:t>ashid</a:t>
            </a:r>
            <a:r>
              <a:rPr lang="en-US" dirty="0"/>
              <a:t>, </a:t>
            </a:r>
            <a:r>
              <a:rPr lang="sk-SK" dirty="0"/>
              <a:t>J</a:t>
            </a:r>
            <a:r>
              <a:rPr lang="en-US" dirty="0" err="1"/>
              <a:t>ean</a:t>
            </a:r>
            <a:r>
              <a:rPr lang="en-US" dirty="0"/>
              <a:t>-</a:t>
            </a:r>
            <a:r>
              <a:rPr lang="sk-SK" dirty="0"/>
              <a:t>C</a:t>
            </a:r>
            <a:r>
              <a:rPr lang="en-US" dirty="0"/>
              <a:t>laude </a:t>
            </a:r>
            <a:r>
              <a:rPr lang="sk-SK" dirty="0"/>
              <a:t>R</a:t>
            </a:r>
            <a:r>
              <a:rPr lang="en-US" dirty="0" err="1"/>
              <a:t>oyer</a:t>
            </a:r>
            <a:r>
              <a:rPr lang="en-US" dirty="0"/>
              <a:t> and </a:t>
            </a:r>
            <a:r>
              <a:rPr lang="sk-SK" dirty="0"/>
              <a:t>A</a:t>
            </a:r>
            <a:r>
              <a:rPr lang="en-US" dirty="0" err="1"/>
              <a:t>ndreas</a:t>
            </a:r>
            <a:r>
              <a:rPr lang="en-US" dirty="0"/>
              <a:t> </a:t>
            </a:r>
            <a:r>
              <a:rPr lang="sk-SK" dirty="0"/>
              <a:t>R</a:t>
            </a:r>
            <a:r>
              <a:rPr lang="en-US" dirty="0" err="1"/>
              <a:t>ummler</a:t>
            </a:r>
            <a:r>
              <a:rPr lang="sk-SK" dirty="0"/>
              <a:t> 2011 </a:t>
            </a:r>
          </a:p>
        </p:txBody>
      </p:sp>
      <p:sp>
        <p:nvSpPr>
          <p:cNvPr id="7" name="Obdĺžnik 6">
            <a:extLst>
              <a:ext uri="{FF2B5EF4-FFF2-40B4-BE49-F238E27FC236}">
                <a16:creationId xmlns:a16="http://schemas.microsoft.com/office/drawing/2014/main" id="{BA38C05D-BB76-E4B1-74CC-E8DA261CEED4}"/>
              </a:ext>
            </a:extLst>
          </p:cNvPr>
          <p:cNvSpPr/>
          <p:nvPr/>
        </p:nvSpPr>
        <p:spPr>
          <a:xfrm>
            <a:off x="1837632" y="4008329"/>
            <a:ext cx="2989648" cy="1121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b="1" dirty="0"/>
              <a:t>Exponential increase of inner dependencies and mutual relations</a:t>
            </a:r>
            <a:endParaRPr lang="sk-SK" dirty="0"/>
          </a:p>
        </p:txBody>
      </p:sp>
      <p:sp>
        <p:nvSpPr>
          <p:cNvPr id="14" name="Obdĺžnik 13">
            <a:extLst>
              <a:ext uri="{FF2B5EF4-FFF2-40B4-BE49-F238E27FC236}">
                <a16:creationId xmlns:a16="http://schemas.microsoft.com/office/drawing/2014/main" id="{E6D889C1-B117-77A1-CBDF-6C2766A0B381}"/>
              </a:ext>
            </a:extLst>
          </p:cNvPr>
          <p:cNvSpPr/>
          <p:nvPr/>
        </p:nvSpPr>
        <p:spPr>
          <a:xfrm>
            <a:off x="4962635" y="3702409"/>
            <a:ext cx="2571530" cy="1808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sk-SK" b="1" dirty="0"/>
              <a:t>V ktorej majú tendenciu ovplyvňovať architektúru celého radu softvérových výrobkov</a:t>
            </a:r>
            <a:endParaRPr lang="sk-SK" dirty="0"/>
          </a:p>
        </p:txBody>
      </p:sp>
      <p:sp>
        <p:nvSpPr>
          <p:cNvPr id="13" name="Obdĺžnik: zaoblené rohy 12">
            <a:extLst>
              <a:ext uri="{FF2B5EF4-FFF2-40B4-BE49-F238E27FC236}">
                <a16:creationId xmlns:a16="http://schemas.microsoft.com/office/drawing/2014/main" id="{D68873BB-4A1D-F009-FED4-C1177A47E671}"/>
              </a:ext>
            </a:extLst>
          </p:cNvPr>
          <p:cNvSpPr/>
          <p:nvPr/>
        </p:nvSpPr>
        <p:spPr>
          <a:xfrm>
            <a:off x="4534158" y="2585479"/>
            <a:ext cx="3100455" cy="116634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2. </a:t>
            </a:r>
            <a:r>
              <a:rPr lang="sk-SK" sz="2400" b="1" dirty="0" err="1"/>
              <a:t>Systema</a:t>
            </a:r>
            <a:r>
              <a:rPr lang="en-US" sz="2400" b="1" dirty="0" err="1"/>
              <a:t>ticity</a:t>
            </a:r>
            <a:r>
              <a:rPr lang="en-US" sz="2400" b="1" dirty="0"/>
              <a:t> of variations</a:t>
            </a:r>
            <a:endParaRPr lang="sk-SK" b="1" dirty="0"/>
          </a:p>
        </p:txBody>
      </p:sp>
      <p:sp>
        <p:nvSpPr>
          <p:cNvPr id="15" name="Obdĺžnik: zaoblené rohy 14">
            <a:extLst>
              <a:ext uri="{FF2B5EF4-FFF2-40B4-BE49-F238E27FC236}">
                <a16:creationId xmlns:a16="http://schemas.microsoft.com/office/drawing/2014/main" id="{06651E2D-5A51-EBEA-4F49-AAE6F8283C7E}"/>
              </a:ext>
            </a:extLst>
          </p:cNvPr>
          <p:cNvSpPr/>
          <p:nvPr/>
        </p:nvSpPr>
        <p:spPr>
          <a:xfrm>
            <a:off x="8627245" y="2529802"/>
            <a:ext cx="2777703" cy="116634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3. </a:t>
            </a:r>
            <a:r>
              <a:rPr lang="en-US" sz="2400" b="1" dirty="0"/>
              <a:t>Focus on various business contexts</a:t>
            </a:r>
            <a:endParaRPr lang="sk-SK" b="1" dirty="0"/>
          </a:p>
        </p:txBody>
      </p:sp>
      <p:sp>
        <p:nvSpPr>
          <p:cNvPr id="17" name="Šípka: doprava s prúžkami 16">
            <a:extLst>
              <a:ext uri="{FF2B5EF4-FFF2-40B4-BE49-F238E27FC236}">
                <a16:creationId xmlns:a16="http://schemas.microsoft.com/office/drawing/2014/main" id="{7CABA85C-B42D-737D-2B40-BCF30D3E64D0}"/>
              </a:ext>
            </a:extLst>
          </p:cNvPr>
          <p:cNvSpPr/>
          <p:nvPr/>
        </p:nvSpPr>
        <p:spPr>
          <a:xfrm>
            <a:off x="5820359" y="5504195"/>
            <a:ext cx="856824" cy="958626"/>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BlokTextu 17">
            <a:extLst>
              <a:ext uri="{FF2B5EF4-FFF2-40B4-BE49-F238E27FC236}">
                <a16:creationId xmlns:a16="http://schemas.microsoft.com/office/drawing/2014/main" id="{97362E77-4D23-4088-AE90-FB7431D0943D}"/>
              </a:ext>
            </a:extLst>
          </p:cNvPr>
          <p:cNvSpPr txBox="1"/>
          <p:nvPr/>
        </p:nvSpPr>
        <p:spPr>
          <a:xfrm>
            <a:off x="6677183" y="5832202"/>
            <a:ext cx="2828210" cy="369332"/>
          </a:xfrm>
          <a:prstGeom prst="rect">
            <a:avLst/>
          </a:prstGeom>
          <a:noFill/>
        </p:spPr>
        <p:txBody>
          <a:bodyPr wrap="none" rtlCol="0">
            <a:spAutoFit/>
          </a:bodyPr>
          <a:lstStyle/>
          <a:p>
            <a:r>
              <a:rPr lang="en-US" dirty="0"/>
              <a:t>Tackled by</a:t>
            </a:r>
            <a:r>
              <a:rPr lang="sk-SK" dirty="0"/>
              <a:t> AMPLE </a:t>
            </a:r>
            <a:r>
              <a:rPr lang="sk-SK" dirty="0" err="1"/>
              <a:t>proje</a:t>
            </a:r>
            <a:r>
              <a:rPr lang="en-US" dirty="0" err="1"/>
              <a:t>ct</a:t>
            </a:r>
            <a:endParaRPr lang="sk-SK" dirty="0"/>
          </a:p>
        </p:txBody>
      </p:sp>
      <p:sp>
        <p:nvSpPr>
          <p:cNvPr id="11" name="Obdĺžnik 10">
            <a:extLst>
              <a:ext uri="{FF2B5EF4-FFF2-40B4-BE49-F238E27FC236}">
                <a16:creationId xmlns:a16="http://schemas.microsoft.com/office/drawing/2014/main" id="{CCF5C951-8B94-2252-C682-C50B2486AD38}"/>
              </a:ext>
            </a:extLst>
          </p:cNvPr>
          <p:cNvSpPr/>
          <p:nvPr/>
        </p:nvSpPr>
        <p:spPr>
          <a:xfrm>
            <a:off x="297573" y="3526077"/>
            <a:ext cx="1684197" cy="102013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t>HIGH NUMBER OF VARIANTS</a:t>
            </a:r>
            <a:endParaRPr lang="sk-SK" b="1" dirty="0"/>
          </a:p>
        </p:txBody>
      </p:sp>
      <p:sp>
        <p:nvSpPr>
          <p:cNvPr id="8" name="Šípka: doprava 7">
            <a:extLst>
              <a:ext uri="{FF2B5EF4-FFF2-40B4-BE49-F238E27FC236}">
                <a16:creationId xmlns:a16="http://schemas.microsoft.com/office/drawing/2014/main" id="{71D80D09-6409-3DF2-6732-933CAA4F5F88}"/>
              </a:ext>
            </a:extLst>
          </p:cNvPr>
          <p:cNvSpPr/>
          <p:nvPr/>
        </p:nvSpPr>
        <p:spPr>
          <a:xfrm>
            <a:off x="1303924" y="4279717"/>
            <a:ext cx="745524" cy="666694"/>
          </a:xfrm>
          <a:prstGeom prst="rightArrow">
            <a:avLst/>
          </a:prstGeom>
          <a:solidFill>
            <a:srgbClr val="FF0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6" name="Obdĺžnik: zaoblené rohy 5">
            <a:extLst>
              <a:ext uri="{FF2B5EF4-FFF2-40B4-BE49-F238E27FC236}">
                <a16:creationId xmlns:a16="http://schemas.microsoft.com/office/drawing/2014/main" id="{CB29BC3A-14ED-F63C-F237-A8BAC35413A5}"/>
              </a:ext>
            </a:extLst>
          </p:cNvPr>
          <p:cNvSpPr/>
          <p:nvPr/>
        </p:nvSpPr>
        <p:spPr>
          <a:xfrm>
            <a:off x="1139671" y="2441785"/>
            <a:ext cx="2224443" cy="116634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1. </a:t>
            </a:r>
            <a:r>
              <a:rPr lang="en-US" sz="2400" b="1" dirty="0"/>
              <a:t>Challenge with scaling</a:t>
            </a:r>
            <a:endParaRPr lang="sk-SK" b="1" dirty="0"/>
          </a:p>
        </p:txBody>
      </p:sp>
    </p:spTree>
    <p:extLst>
      <p:ext uri="{BB962C8B-B14F-4D97-AF65-F5344CB8AC3E}">
        <p14:creationId xmlns:p14="http://schemas.microsoft.com/office/powerpoint/2010/main" val="33735854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ál 38">
            <a:extLst>
              <a:ext uri="{FF2B5EF4-FFF2-40B4-BE49-F238E27FC236}">
                <a16:creationId xmlns:a16="http://schemas.microsoft.com/office/drawing/2014/main" id="{8EC23717-6A49-F3AF-4ACA-83789BB6CFA9}"/>
              </a:ext>
            </a:extLst>
          </p:cNvPr>
          <p:cNvSpPr/>
          <p:nvPr/>
        </p:nvSpPr>
        <p:spPr>
          <a:xfrm>
            <a:off x="167535" y="3716183"/>
            <a:ext cx="5100965" cy="105817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sk-SK" sz="2400" b="1" dirty="0"/>
          </a:p>
          <a:p>
            <a:pPr algn="ctr"/>
            <a:r>
              <a:rPr lang="sk-SK" sz="2400" b="1" dirty="0"/>
              <a:t>Mana</a:t>
            </a:r>
            <a:r>
              <a:rPr lang="en-US" sz="2400" b="1" dirty="0" err="1"/>
              <a:t>ged</a:t>
            </a:r>
            <a:r>
              <a:rPr lang="en-US" sz="2400" b="1" dirty="0"/>
              <a:t> in</a:t>
            </a:r>
            <a:r>
              <a:rPr lang="sk-SK" sz="2400" b="1" dirty="0"/>
              <a:t> PLE </a:t>
            </a:r>
            <a:r>
              <a:rPr lang="en-US" sz="1200" b="1" dirty="0"/>
              <a:t>(within </a:t>
            </a:r>
            <a:r>
              <a:rPr lang="sk-SK" sz="1200" b="1" dirty="0" err="1"/>
              <a:t>platform</a:t>
            </a:r>
            <a:r>
              <a:rPr lang="en-US" sz="1200" b="1" dirty="0"/>
              <a:t>)</a:t>
            </a:r>
            <a:endParaRPr lang="sk-SK" sz="1200" b="1" dirty="0"/>
          </a:p>
        </p:txBody>
      </p:sp>
      <p:sp>
        <p:nvSpPr>
          <p:cNvPr id="37" name="Obdĺžnik 36">
            <a:extLst>
              <a:ext uri="{FF2B5EF4-FFF2-40B4-BE49-F238E27FC236}">
                <a16:creationId xmlns:a16="http://schemas.microsoft.com/office/drawing/2014/main" id="{FF46897F-1103-E326-845E-3E6CEF91AAF7}"/>
              </a:ext>
            </a:extLst>
          </p:cNvPr>
          <p:cNvSpPr/>
          <p:nvPr/>
        </p:nvSpPr>
        <p:spPr>
          <a:xfrm>
            <a:off x="5332134" y="3122802"/>
            <a:ext cx="2698389" cy="20408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sk-SK" dirty="0"/>
          </a:p>
          <a:p>
            <a:pPr algn="ctr"/>
            <a:endParaRPr lang="sk-SK" dirty="0"/>
          </a:p>
          <a:p>
            <a:pPr algn="ctr"/>
            <a:r>
              <a:rPr lang="en-US" dirty="0"/>
              <a:t>User can see it</a:t>
            </a:r>
            <a:endParaRPr lang="sk-SK" dirty="0"/>
          </a:p>
        </p:txBody>
      </p:sp>
      <p:sp>
        <p:nvSpPr>
          <p:cNvPr id="34" name="Obdĺžnik: zaoblené protiľahlé rohy 33">
            <a:extLst>
              <a:ext uri="{FF2B5EF4-FFF2-40B4-BE49-F238E27FC236}">
                <a16:creationId xmlns:a16="http://schemas.microsoft.com/office/drawing/2014/main" id="{266D6480-256E-EBB8-D1B5-02C1CBF4F640}"/>
              </a:ext>
            </a:extLst>
          </p:cNvPr>
          <p:cNvSpPr/>
          <p:nvPr/>
        </p:nvSpPr>
        <p:spPr>
          <a:xfrm>
            <a:off x="5467938" y="2230224"/>
            <a:ext cx="2658299" cy="1701375"/>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endParaRPr lang="sk-SK" dirty="0"/>
          </a:p>
          <a:p>
            <a:pPr algn="ctr"/>
            <a:r>
              <a:rPr lang="en-US" b="1" dirty="0"/>
              <a:t>Differentiates the products from each other</a:t>
            </a:r>
            <a:endParaRPr lang="sk-SK" b="1" dirty="0"/>
          </a:p>
        </p:txBody>
      </p:sp>
      <p:sp>
        <p:nvSpPr>
          <p:cNvPr id="31" name="Ovál 30">
            <a:extLst>
              <a:ext uri="{FF2B5EF4-FFF2-40B4-BE49-F238E27FC236}">
                <a16:creationId xmlns:a16="http://schemas.microsoft.com/office/drawing/2014/main" id="{143D3013-080B-E662-EB10-897BD0EA1B11}"/>
              </a:ext>
            </a:extLst>
          </p:cNvPr>
          <p:cNvSpPr/>
          <p:nvPr/>
        </p:nvSpPr>
        <p:spPr>
          <a:xfrm>
            <a:off x="2926086" y="5587666"/>
            <a:ext cx="3742600" cy="118555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b="1" dirty="0"/>
              <a:t>Usually</a:t>
            </a:r>
            <a:r>
              <a:rPr lang="sk-SK" sz="2400" b="1" dirty="0"/>
              <a:t> </a:t>
            </a:r>
          </a:p>
          <a:p>
            <a:pPr algn="ctr"/>
            <a:r>
              <a:rPr lang="sk-SK" sz="2400" b="1" dirty="0" err="1"/>
              <a:t>Semi</a:t>
            </a:r>
            <a:r>
              <a:rPr lang="sk-SK" sz="2400" b="1" dirty="0"/>
              <a:t>-automat</a:t>
            </a:r>
            <a:r>
              <a:rPr lang="en-US" sz="2400" b="1" dirty="0" err="1"/>
              <a:t>ically</a:t>
            </a:r>
            <a:endParaRPr lang="sk-SK" sz="2400" b="1" dirty="0"/>
          </a:p>
        </p:txBody>
      </p:sp>
      <p:sp>
        <p:nvSpPr>
          <p:cNvPr id="29" name="Obdĺžnik: zaoblené protiľahlé rohy 28">
            <a:extLst>
              <a:ext uri="{FF2B5EF4-FFF2-40B4-BE49-F238E27FC236}">
                <a16:creationId xmlns:a16="http://schemas.microsoft.com/office/drawing/2014/main" id="{2309AAEF-FD93-E0E3-7C4A-4BDF392A8712}"/>
              </a:ext>
            </a:extLst>
          </p:cNvPr>
          <p:cNvSpPr/>
          <p:nvPr/>
        </p:nvSpPr>
        <p:spPr>
          <a:xfrm>
            <a:off x="362303" y="4828107"/>
            <a:ext cx="3611033" cy="1531025"/>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endParaRPr lang="sk-SK" dirty="0"/>
          </a:p>
          <a:p>
            <a:pPr algn="ctr"/>
            <a:r>
              <a:rPr lang="sk-SK" b="1" dirty="0"/>
              <a:t>Proces</a:t>
            </a:r>
            <a:r>
              <a:rPr lang="en-US" b="1" dirty="0"/>
              <a:t>s of </a:t>
            </a:r>
            <a:r>
              <a:rPr lang="sk-SK" b="1" dirty="0" err="1"/>
              <a:t>produ</a:t>
            </a:r>
            <a:r>
              <a:rPr lang="en-US" b="1" dirty="0" err="1"/>
              <a:t>ct</a:t>
            </a:r>
            <a:r>
              <a:rPr lang="en-US" b="1" dirty="0"/>
              <a:t> creation</a:t>
            </a:r>
            <a:endParaRPr lang="sk-SK" b="1" dirty="0"/>
          </a:p>
        </p:txBody>
      </p:sp>
      <p:sp>
        <p:nvSpPr>
          <p:cNvPr id="19" name="Obdĺžnik: zaoblené protiľahlé rohy 18">
            <a:extLst>
              <a:ext uri="{FF2B5EF4-FFF2-40B4-BE49-F238E27FC236}">
                <a16:creationId xmlns:a16="http://schemas.microsoft.com/office/drawing/2014/main" id="{C8D56999-77A5-7191-D344-15F221F47063}"/>
              </a:ext>
            </a:extLst>
          </p:cNvPr>
          <p:cNvSpPr/>
          <p:nvPr/>
        </p:nvSpPr>
        <p:spPr>
          <a:xfrm>
            <a:off x="8411511" y="1881706"/>
            <a:ext cx="3601724" cy="327226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endParaRPr lang="sk-SK" dirty="0"/>
          </a:p>
          <a:p>
            <a:pPr algn="ctr"/>
            <a:r>
              <a:rPr lang="en-US" b="1" dirty="0"/>
              <a:t>Set of components that are reused during the development</a:t>
            </a:r>
          </a:p>
          <a:p>
            <a:pPr algn="ctr"/>
            <a:r>
              <a:rPr lang="sk-SK" b="1" dirty="0"/>
              <a:t> </a:t>
            </a:r>
            <a:r>
              <a:rPr lang="en-US" sz="1400" dirty="0"/>
              <a:t>(regardless of the narrowness of their integration)</a:t>
            </a:r>
            <a:endParaRPr lang="sk-SK" sz="1400" dirty="0"/>
          </a:p>
          <a:p>
            <a:r>
              <a:rPr lang="sk-SK" dirty="0"/>
              <a:t>-</a:t>
            </a:r>
            <a:r>
              <a:rPr lang="en-US" dirty="0"/>
              <a:t>combines and manages all available artifacts (for product creation)</a:t>
            </a:r>
            <a:endParaRPr lang="sk-SK" dirty="0"/>
          </a:p>
          <a:p>
            <a:r>
              <a:rPr lang="sk-SK" dirty="0"/>
              <a:t>-</a:t>
            </a:r>
            <a:r>
              <a:rPr lang="en-US" dirty="0"/>
              <a:t>serves as technological basis</a:t>
            </a:r>
            <a:endParaRPr lang="sk-SK" dirty="0"/>
          </a:p>
        </p:txBody>
      </p:sp>
      <p:sp>
        <p:nvSpPr>
          <p:cNvPr id="2" name="Nadpis 1">
            <a:extLst>
              <a:ext uri="{FF2B5EF4-FFF2-40B4-BE49-F238E27FC236}">
                <a16:creationId xmlns:a16="http://schemas.microsoft.com/office/drawing/2014/main" id="{A57C7DD0-5659-5BB2-2D42-8B33F03B4750}"/>
              </a:ext>
            </a:extLst>
          </p:cNvPr>
          <p:cNvSpPr>
            <a:spLocks noGrp="1"/>
          </p:cNvSpPr>
          <p:nvPr>
            <p:ph type="title"/>
          </p:nvPr>
        </p:nvSpPr>
        <p:spPr>
          <a:xfrm>
            <a:off x="283461" y="122134"/>
            <a:ext cx="10515600" cy="1325563"/>
          </a:xfrm>
        </p:spPr>
        <p:txBody>
          <a:bodyPr>
            <a:noAutofit/>
          </a:bodyPr>
          <a:lstStyle/>
          <a:p>
            <a:r>
              <a:rPr lang="en-US" sz="5400" b="1" dirty="0"/>
              <a:t>Product </a:t>
            </a:r>
            <a:r>
              <a:rPr lang="sk-SK" sz="5400" b="1" dirty="0"/>
              <a:t>L</a:t>
            </a:r>
            <a:r>
              <a:rPr lang="en-US" sz="5400" b="1" dirty="0" err="1"/>
              <a:t>ine</a:t>
            </a:r>
            <a:r>
              <a:rPr lang="en-US" sz="5400" b="1" dirty="0"/>
              <a:t> </a:t>
            </a:r>
            <a:r>
              <a:rPr lang="sk-SK" sz="5400" b="1" dirty="0"/>
              <a:t>E</a:t>
            </a:r>
            <a:r>
              <a:rPr lang="en-US" sz="5400" b="1" dirty="0" err="1"/>
              <a:t>ngineering</a:t>
            </a:r>
            <a:r>
              <a:rPr lang="en-US" sz="5400" b="1" dirty="0"/>
              <a:t> (PLE)</a:t>
            </a:r>
            <a:endParaRPr lang="sk-SK" sz="5400" b="1" dirty="0"/>
          </a:p>
        </p:txBody>
      </p:sp>
      <p:sp>
        <p:nvSpPr>
          <p:cNvPr id="7" name="Obdĺžnik: zaoblené protiľahlé rohy 6">
            <a:extLst>
              <a:ext uri="{FF2B5EF4-FFF2-40B4-BE49-F238E27FC236}">
                <a16:creationId xmlns:a16="http://schemas.microsoft.com/office/drawing/2014/main" id="{4CD46B99-4647-D928-3025-6AE1E953C333}"/>
              </a:ext>
            </a:extLst>
          </p:cNvPr>
          <p:cNvSpPr/>
          <p:nvPr/>
        </p:nvSpPr>
        <p:spPr>
          <a:xfrm>
            <a:off x="713038" y="1316599"/>
            <a:ext cx="2577131" cy="1531025"/>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endParaRPr lang="sk-SK" dirty="0"/>
          </a:p>
          <a:p>
            <a:pPr algn="ctr"/>
            <a:r>
              <a:rPr lang="en-US" b="1" dirty="0"/>
              <a:t>Expressing</a:t>
            </a:r>
            <a:r>
              <a:rPr lang="sk-SK" b="1" dirty="0"/>
              <a:t> model </a:t>
            </a:r>
            <a:r>
              <a:rPr lang="en-US" b="1" dirty="0"/>
              <a:t>in </a:t>
            </a:r>
            <a:r>
              <a:rPr lang="sk-SK" b="1" dirty="0"/>
              <a:t>PL</a:t>
            </a:r>
            <a:r>
              <a:rPr lang="en-US" b="1" dirty="0"/>
              <a:t>E context</a:t>
            </a:r>
            <a:endParaRPr lang="sk-SK" b="1" dirty="0"/>
          </a:p>
        </p:txBody>
      </p:sp>
      <p:sp>
        <p:nvSpPr>
          <p:cNvPr id="4" name="Obdĺžnik: zaoblené rohy 3">
            <a:extLst>
              <a:ext uri="{FF2B5EF4-FFF2-40B4-BE49-F238E27FC236}">
                <a16:creationId xmlns:a16="http://schemas.microsoft.com/office/drawing/2014/main" id="{D429FBD0-3DF9-659E-3173-3428F0CEBA31}"/>
              </a:ext>
            </a:extLst>
          </p:cNvPr>
          <p:cNvSpPr/>
          <p:nvPr/>
        </p:nvSpPr>
        <p:spPr>
          <a:xfrm>
            <a:off x="110233" y="1099690"/>
            <a:ext cx="3003153"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Výrobok </a:t>
            </a:r>
            <a:r>
              <a:rPr lang="en-US" sz="2400" b="1" dirty="0"/>
              <a:t>(product)</a:t>
            </a:r>
            <a:endParaRPr lang="sk-SK" b="1" dirty="0"/>
          </a:p>
        </p:txBody>
      </p:sp>
      <p:sp>
        <p:nvSpPr>
          <p:cNvPr id="12" name="Obdĺžnik 11">
            <a:extLst>
              <a:ext uri="{FF2B5EF4-FFF2-40B4-BE49-F238E27FC236}">
                <a16:creationId xmlns:a16="http://schemas.microsoft.com/office/drawing/2014/main" id="{2359BFD5-B302-B293-0645-71C86FA0FAB9}"/>
              </a:ext>
            </a:extLst>
          </p:cNvPr>
          <p:cNvSpPr/>
          <p:nvPr/>
        </p:nvSpPr>
        <p:spPr>
          <a:xfrm>
            <a:off x="61534" y="3297335"/>
            <a:ext cx="2322889" cy="87126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t>COMMON CHARACTERISTICS (COMMONALITIES)</a:t>
            </a:r>
            <a:endParaRPr lang="sk-SK" b="1" dirty="0"/>
          </a:p>
        </p:txBody>
      </p:sp>
      <p:sp>
        <p:nvSpPr>
          <p:cNvPr id="13" name="Šípka: nadol 12">
            <a:extLst>
              <a:ext uri="{FF2B5EF4-FFF2-40B4-BE49-F238E27FC236}">
                <a16:creationId xmlns:a16="http://schemas.microsoft.com/office/drawing/2014/main" id="{ABC7F69F-3E3A-B622-05F0-A24C61BA7CCE}"/>
              </a:ext>
            </a:extLst>
          </p:cNvPr>
          <p:cNvSpPr/>
          <p:nvPr/>
        </p:nvSpPr>
        <p:spPr>
          <a:xfrm rot="2684126">
            <a:off x="2099027" y="2671648"/>
            <a:ext cx="337530" cy="9391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Obdĺžnik 14">
            <a:extLst>
              <a:ext uri="{FF2B5EF4-FFF2-40B4-BE49-F238E27FC236}">
                <a16:creationId xmlns:a16="http://schemas.microsoft.com/office/drawing/2014/main" id="{B7281C50-4FFA-650A-CE2F-7B59FE2CC461}"/>
              </a:ext>
            </a:extLst>
          </p:cNvPr>
          <p:cNvSpPr/>
          <p:nvPr/>
        </p:nvSpPr>
        <p:spPr>
          <a:xfrm>
            <a:off x="2683115" y="3277437"/>
            <a:ext cx="2322889" cy="87126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t>VARIABLE CHARACTERISTICS (</a:t>
            </a:r>
            <a:r>
              <a:rPr lang="sk-SK" b="1" dirty="0"/>
              <a:t>VARIABILITY</a:t>
            </a:r>
            <a:r>
              <a:rPr lang="en-US" b="1" dirty="0"/>
              <a:t>)</a:t>
            </a:r>
            <a:endParaRPr lang="sk-SK" b="1" dirty="0"/>
          </a:p>
        </p:txBody>
      </p:sp>
      <p:sp>
        <p:nvSpPr>
          <p:cNvPr id="14" name="Šípka: nadol 13">
            <a:extLst>
              <a:ext uri="{FF2B5EF4-FFF2-40B4-BE49-F238E27FC236}">
                <a16:creationId xmlns:a16="http://schemas.microsoft.com/office/drawing/2014/main" id="{595AA329-FE3C-6FAD-70BD-34A0855DC8F4}"/>
              </a:ext>
            </a:extLst>
          </p:cNvPr>
          <p:cNvSpPr/>
          <p:nvPr/>
        </p:nvSpPr>
        <p:spPr>
          <a:xfrm rot="19215678">
            <a:off x="2629870" y="2700868"/>
            <a:ext cx="337530" cy="88985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6" name="BlokTextu 15">
            <a:extLst>
              <a:ext uri="{FF2B5EF4-FFF2-40B4-BE49-F238E27FC236}">
                <a16:creationId xmlns:a16="http://schemas.microsoft.com/office/drawing/2014/main" id="{09AA1084-4DFD-A43F-2950-A5730C4FA64F}"/>
              </a:ext>
            </a:extLst>
          </p:cNvPr>
          <p:cNvSpPr txBox="1"/>
          <p:nvPr/>
        </p:nvSpPr>
        <p:spPr>
          <a:xfrm>
            <a:off x="1349230" y="2839556"/>
            <a:ext cx="835485" cy="369332"/>
          </a:xfrm>
          <a:prstGeom prst="rect">
            <a:avLst/>
          </a:prstGeom>
          <a:noFill/>
        </p:spPr>
        <p:txBody>
          <a:bodyPr wrap="none" rtlCol="0">
            <a:spAutoFit/>
          </a:bodyPr>
          <a:lstStyle/>
          <a:p>
            <a:r>
              <a:rPr lang="en-US" dirty="0"/>
              <a:t>shares</a:t>
            </a:r>
            <a:endParaRPr lang="sk-SK" dirty="0"/>
          </a:p>
        </p:txBody>
      </p:sp>
      <p:sp>
        <p:nvSpPr>
          <p:cNvPr id="17" name="BlokTextu 16">
            <a:extLst>
              <a:ext uri="{FF2B5EF4-FFF2-40B4-BE49-F238E27FC236}">
                <a16:creationId xmlns:a16="http://schemas.microsoft.com/office/drawing/2014/main" id="{6584B9CC-C4C4-7AF2-2304-2A5F88493F1A}"/>
              </a:ext>
            </a:extLst>
          </p:cNvPr>
          <p:cNvSpPr txBox="1"/>
          <p:nvPr/>
        </p:nvSpPr>
        <p:spPr>
          <a:xfrm>
            <a:off x="2926086" y="2854521"/>
            <a:ext cx="2180405" cy="369332"/>
          </a:xfrm>
          <a:prstGeom prst="rect">
            <a:avLst/>
          </a:prstGeom>
          <a:noFill/>
        </p:spPr>
        <p:txBody>
          <a:bodyPr wrap="none" rtlCol="0">
            <a:spAutoFit/>
          </a:bodyPr>
          <a:lstStyle/>
          <a:p>
            <a:r>
              <a:rPr lang="en-US" dirty="0"/>
              <a:t>Is differentiated by</a:t>
            </a:r>
            <a:endParaRPr lang="sk-SK" dirty="0"/>
          </a:p>
        </p:txBody>
      </p:sp>
      <p:sp>
        <p:nvSpPr>
          <p:cNvPr id="18" name="Obdĺžnik: zaoblené rohy 17">
            <a:extLst>
              <a:ext uri="{FF2B5EF4-FFF2-40B4-BE49-F238E27FC236}">
                <a16:creationId xmlns:a16="http://schemas.microsoft.com/office/drawing/2014/main" id="{8D215FFB-665E-44C4-4A8E-60C9D1DB37D7}"/>
              </a:ext>
            </a:extLst>
          </p:cNvPr>
          <p:cNvSpPr/>
          <p:nvPr/>
        </p:nvSpPr>
        <p:spPr>
          <a:xfrm>
            <a:off x="8050064" y="1551987"/>
            <a:ext cx="3003153"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Platforma </a:t>
            </a:r>
            <a:r>
              <a:rPr lang="en-US" sz="2400" b="1" dirty="0"/>
              <a:t>(p</a:t>
            </a:r>
            <a:r>
              <a:rPr lang="sk-SK" sz="2400" b="1" dirty="0" err="1"/>
              <a:t>latform</a:t>
            </a:r>
            <a:r>
              <a:rPr lang="en-US" sz="2400" b="1" dirty="0"/>
              <a:t>)</a:t>
            </a:r>
            <a:endParaRPr lang="sk-SK" b="1" dirty="0"/>
          </a:p>
        </p:txBody>
      </p:sp>
      <p:sp>
        <p:nvSpPr>
          <p:cNvPr id="21" name="Obdĺžnik 20">
            <a:extLst>
              <a:ext uri="{FF2B5EF4-FFF2-40B4-BE49-F238E27FC236}">
                <a16:creationId xmlns:a16="http://schemas.microsoft.com/office/drawing/2014/main" id="{D1B824AB-74F7-D300-F149-03B6ECD3FAAA}"/>
              </a:ext>
            </a:extLst>
          </p:cNvPr>
          <p:cNvSpPr/>
          <p:nvPr/>
        </p:nvSpPr>
        <p:spPr>
          <a:xfrm>
            <a:off x="8798516" y="5158985"/>
            <a:ext cx="3135962"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 set of</a:t>
            </a:r>
            <a:r>
              <a:rPr lang="sk-SK" b="1" dirty="0"/>
              <a:t> </a:t>
            </a:r>
            <a:r>
              <a:rPr lang="sk-SK" b="1" dirty="0" err="1"/>
              <a:t>core</a:t>
            </a:r>
            <a:r>
              <a:rPr lang="sk-SK" b="1" dirty="0"/>
              <a:t> </a:t>
            </a:r>
            <a:r>
              <a:rPr lang="en-US" b="1" dirty="0"/>
              <a:t>artifacts</a:t>
            </a:r>
            <a:endParaRPr lang="sk-SK" dirty="0"/>
          </a:p>
        </p:txBody>
      </p:sp>
      <p:sp>
        <p:nvSpPr>
          <p:cNvPr id="22" name="Šípka: doprava 21">
            <a:extLst>
              <a:ext uri="{FF2B5EF4-FFF2-40B4-BE49-F238E27FC236}">
                <a16:creationId xmlns:a16="http://schemas.microsoft.com/office/drawing/2014/main" id="{250460EB-A0A6-987E-BF7A-AB67AC90AE2B}"/>
              </a:ext>
            </a:extLst>
          </p:cNvPr>
          <p:cNvSpPr/>
          <p:nvPr/>
        </p:nvSpPr>
        <p:spPr>
          <a:xfrm>
            <a:off x="8529512" y="5136011"/>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3" name="Obdĺžnik 22">
            <a:extLst>
              <a:ext uri="{FF2B5EF4-FFF2-40B4-BE49-F238E27FC236}">
                <a16:creationId xmlns:a16="http://schemas.microsoft.com/office/drawing/2014/main" id="{12895A58-CF37-6FFB-BE17-C75638692D82}"/>
              </a:ext>
            </a:extLst>
          </p:cNvPr>
          <p:cNvSpPr/>
          <p:nvPr/>
        </p:nvSpPr>
        <p:spPr>
          <a:xfrm>
            <a:off x="9232469" y="5528317"/>
            <a:ext cx="2863444" cy="5549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Products created on top of core artifacts</a:t>
            </a:r>
            <a:endParaRPr lang="sk-SK" dirty="0"/>
          </a:p>
        </p:txBody>
      </p:sp>
      <p:sp>
        <p:nvSpPr>
          <p:cNvPr id="25" name="Obdĺžnik 24">
            <a:extLst>
              <a:ext uri="{FF2B5EF4-FFF2-40B4-BE49-F238E27FC236}">
                <a16:creationId xmlns:a16="http://schemas.microsoft.com/office/drawing/2014/main" id="{6BB6A78D-607E-1988-92C9-3C604EA293E5}"/>
              </a:ext>
            </a:extLst>
          </p:cNvPr>
          <p:cNvSpPr/>
          <p:nvPr/>
        </p:nvSpPr>
        <p:spPr>
          <a:xfrm>
            <a:off x="8877273" y="6130272"/>
            <a:ext cx="3135962" cy="5549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Set of technologies for product derivation</a:t>
            </a:r>
            <a:endParaRPr lang="sk-SK" dirty="0"/>
          </a:p>
        </p:txBody>
      </p:sp>
      <p:sp>
        <p:nvSpPr>
          <p:cNvPr id="26" name="Šípka: doprava 25">
            <a:extLst>
              <a:ext uri="{FF2B5EF4-FFF2-40B4-BE49-F238E27FC236}">
                <a16:creationId xmlns:a16="http://schemas.microsoft.com/office/drawing/2014/main" id="{4B235C11-4C9D-97ED-6023-BE556AF5FB61}"/>
              </a:ext>
            </a:extLst>
          </p:cNvPr>
          <p:cNvSpPr/>
          <p:nvPr/>
        </p:nvSpPr>
        <p:spPr>
          <a:xfrm>
            <a:off x="8547922" y="6221224"/>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7" name="Šípka: doprava 26">
            <a:extLst>
              <a:ext uri="{FF2B5EF4-FFF2-40B4-BE49-F238E27FC236}">
                <a16:creationId xmlns:a16="http://schemas.microsoft.com/office/drawing/2014/main" id="{68CEBC4C-D2BB-7209-C701-342EA2499190}"/>
              </a:ext>
            </a:extLst>
          </p:cNvPr>
          <p:cNvSpPr/>
          <p:nvPr/>
        </p:nvSpPr>
        <p:spPr>
          <a:xfrm>
            <a:off x="8877273" y="5586604"/>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8" name="Obdĺžnik: zaoblené rohy 27">
            <a:extLst>
              <a:ext uri="{FF2B5EF4-FFF2-40B4-BE49-F238E27FC236}">
                <a16:creationId xmlns:a16="http://schemas.microsoft.com/office/drawing/2014/main" id="{7D6F5E38-C93A-BA6C-1EF1-C198D1CE434D}"/>
              </a:ext>
            </a:extLst>
          </p:cNvPr>
          <p:cNvSpPr/>
          <p:nvPr/>
        </p:nvSpPr>
        <p:spPr>
          <a:xfrm>
            <a:off x="545956" y="4716167"/>
            <a:ext cx="3541228"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t>Product derivation (</a:t>
            </a:r>
            <a:r>
              <a:rPr lang="sk-SK" sz="2400" b="1" dirty="0" err="1"/>
              <a:t>derivation</a:t>
            </a:r>
            <a:r>
              <a:rPr lang="en-US" sz="2400" b="1" dirty="0"/>
              <a:t>)</a:t>
            </a:r>
            <a:endParaRPr lang="sk-SK" b="1" dirty="0"/>
          </a:p>
        </p:txBody>
      </p:sp>
      <p:sp>
        <p:nvSpPr>
          <p:cNvPr id="32" name="Obdĺžnik 31">
            <a:extLst>
              <a:ext uri="{FF2B5EF4-FFF2-40B4-BE49-F238E27FC236}">
                <a16:creationId xmlns:a16="http://schemas.microsoft.com/office/drawing/2014/main" id="{DB9DB9DD-D988-5772-7A05-6101392ADE0F}"/>
              </a:ext>
            </a:extLst>
          </p:cNvPr>
          <p:cNvSpPr/>
          <p:nvPr/>
        </p:nvSpPr>
        <p:spPr>
          <a:xfrm>
            <a:off x="237497" y="6205820"/>
            <a:ext cx="3315790" cy="5836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Technológie umožňujú jeho plnú automatizáciu</a:t>
            </a:r>
          </a:p>
        </p:txBody>
      </p:sp>
      <p:sp>
        <p:nvSpPr>
          <p:cNvPr id="33" name="Obdĺžnik: zaoblené rohy 32">
            <a:extLst>
              <a:ext uri="{FF2B5EF4-FFF2-40B4-BE49-F238E27FC236}">
                <a16:creationId xmlns:a16="http://schemas.microsoft.com/office/drawing/2014/main" id="{DC1B0BA4-3DAF-31DD-C70F-BE0B9DB64190}"/>
              </a:ext>
            </a:extLst>
          </p:cNvPr>
          <p:cNvSpPr/>
          <p:nvPr/>
        </p:nvSpPr>
        <p:spPr>
          <a:xfrm>
            <a:off x="5118502" y="2009178"/>
            <a:ext cx="2579297"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Vlastnosť </a:t>
            </a:r>
            <a:r>
              <a:rPr lang="en-US" sz="2400" b="1" dirty="0"/>
              <a:t>(</a:t>
            </a:r>
            <a:r>
              <a:rPr lang="sk-SK" sz="2400" b="1" dirty="0"/>
              <a:t>feature</a:t>
            </a:r>
            <a:r>
              <a:rPr lang="en-US" sz="2400" b="1" dirty="0"/>
              <a:t>)</a:t>
            </a:r>
            <a:endParaRPr lang="sk-SK" b="1" dirty="0"/>
          </a:p>
        </p:txBody>
      </p:sp>
      <p:sp>
        <p:nvSpPr>
          <p:cNvPr id="36" name="Obdĺžnik 35">
            <a:extLst>
              <a:ext uri="{FF2B5EF4-FFF2-40B4-BE49-F238E27FC236}">
                <a16:creationId xmlns:a16="http://schemas.microsoft.com/office/drawing/2014/main" id="{419598A2-AB21-2070-341B-A6D054B6E51A}"/>
              </a:ext>
            </a:extLst>
          </p:cNvPr>
          <p:cNvSpPr/>
          <p:nvPr/>
        </p:nvSpPr>
        <p:spPr>
          <a:xfrm>
            <a:off x="4912085" y="4917232"/>
            <a:ext cx="3343552" cy="67043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sk-SK" sz="2800" b="1" dirty="0"/>
              <a:t>User-</a:t>
            </a:r>
            <a:r>
              <a:rPr lang="sk-SK" sz="2800" b="1" dirty="0" err="1"/>
              <a:t>visible</a:t>
            </a:r>
            <a:r>
              <a:rPr lang="sk-SK" sz="2800" b="1" dirty="0"/>
              <a:t> </a:t>
            </a:r>
            <a:r>
              <a:rPr lang="sk-SK" sz="2800" b="1" dirty="0" err="1"/>
              <a:t>aspect</a:t>
            </a:r>
            <a:endParaRPr lang="sk-SK" sz="2800" b="1" dirty="0"/>
          </a:p>
        </p:txBody>
      </p:sp>
    </p:spTree>
    <p:extLst>
      <p:ext uri="{BB962C8B-B14F-4D97-AF65-F5344CB8AC3E}">
        <p14:creationId xmlns:p14="http://schemas.microsoft.com/office/powerpoint/2010/main" val="3061599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21DFE5-D0A2-0894-AA8B-49930DEB442B}"/>
              </a:ext>
            </a:extLst>
          </p:cNvPr>
          <p:cNvSpPr>
            <a:spLocks noGrp="1"/>
          </p:cNvSpPr>
          <p:nvPr>
            <p:ph type="title"/>
          </p:nvPr>
        </p:nvSpPr>
        <p:spPr>
          <a:xfrm>
            <a:off x="604506" y="2899646"/>
            <a:ext cx="8596668" cy="1320800"/>
          </a:xfrm>
        </p:spPr>
        <p:txBody>
          <a:bodyPr>
            <a:normAutofit/>
          </a:bodyPr>
          <a:lstStyle/>
          <a:p>
            <a:r>
              <a:rPr lang="en-US" sz="4800" b="1" dirty="0"/>
              <a:t>Previous page of the course</a:t>
            </a:r>
            <a:endParaRPr lang="sk-SK" sz="4800" b="1" dirty="0"/>
          </a:p>
        </p:txBody>
      </p:sp>
      <p:sp>
        <p:nvSpPr>
          <p:cNvPr id="3" name="Zástupný objekt pre obsah 2">
            <a:extLst>
              <a:ext uri="{FF2B5EF4-FFF2-40B4-BE49-F238E27FC236}">
                <a16:creationId xmlns:a16="http://schemas.microsoft.com/office/drawing/2014/main" id="{5041625D-D561-1A65-D60E-BFFEA53989B0}"/>
              </a:ext>
            </a:extLst>
          </p:cNvPr>
          <p:cNvSpPr>
            <a:spLocks noGrp="1"/>
          </p:cNvSpPr>
          <p:nvPr>
            <p:ph idx="1"/>
          </p:nvPr>
        </p:nvSpPr>
        <p:spPr>
          <a:xfrm>
            <a:off x="1454169" y="4066697"/>
            <a:ext cx="9769484" cy="3880773"/>
          </a:xfrm>
        </p:spPr>
        <p:txBody>
          <a:bodyPr>
            <a:normAutofit/>
          </a:bodyPr>
          <a:lstStyle/>
          <a:p>
            <a:r>
              <a:rPr lang="sk-SK" sz="2800" dirty="0"/>
              <a:t>http://www2.fiit.stuba.sk/~vranic/aosd/index.html</a:t>
            </a:r>
          </a:p>
        </p:txBody>
      </p:sp>
    </p:spTree>
    <p:extLst>
      <p:ext uri="{BB962C8B-B14F-4D97-AF65-F5344CB8AC3E}">
        <p14:creationId xmlns:p14="http://schemas.microsoft.com/office/powerpoint/2010/main" val="12579576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ĺžnik: zaoblené protiľahlé rohy 8">
            <a:extLst>
              <a:ext uri="{FF2B5EF4-FFF2-40B4-BE49-F238E27FC236}">
                <a16:creationId xmlns:a16="http://schemas.microsoft.com/office/drawing/2014/main" id="{AF0D8ABB-05D5-2A90-7B46-916BA23977ED}"/>
              </a:ext>
            </a:extLst>
          </p:cNvPr>
          <p:cNvSpPr/>
          <p:nvPr/>
        </p:nvSpPr>
        <p:spPr>
          <a:xfrm>
            <a:off x="699472" y="790201"/>
            <a:ext cx="3357247" cy="1705236"/>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r>
              <a:rPr lang="en-US" b="1" dirty="0"/>
              <a:t>A choice amongst multiple options during the management of variable features by the platform</a:t>
            </a:r>
            <a:endParaRPr lang="sk-SK" b="1" dirty="0"/>
          </a:p>
        </p:txBody>
      </p:sp>
      <p:sp>
        <p:nvSpPr>
          <p:cNvPr id="8" name="Obdĺžnik: zaoblené protiľahlé rohy 7">
            <a:extLst>
              <a:ext uri="{FF2B5EF4-FFF2-40B4-BE49-F238E27FC236}">
                <a16:creationId xmlns:a16="http://schemas.microsoft.com/office/drawing/2014/main" id="{4A058BD1-6B02-946B-F643-FB8CEE684050}"/>
              </a:ext>
            </a:extLst>
          </p:cNvPr>
          <p:cNvSpPr/>
          <p:nvPr/>
        </p:nvSpPr>
        <p:spPr>
          <a:xfrm>
            <a:off x="8829683" y="878370"/>
            <a:ext cx="3160512" cy="1509514"/>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r>
              <a:rPr lang="en-US" b="1" dirty="0"/>
              <a:t>Formed when variation point is bound to specific value</a:t>
            </a:r>
            <a:endParaRPr lang="sk-SK" b="1" dirty="0"/>
          </a:p>
        </p:txBody>
      </p:sp>
      <p:sp>
        <p:nvSpPr>
          <p:cNvPr id="7" name="Obdĺžnik: zaoblené protiľahlé rohy 6">
            <a:extLst>
              <a:ext uri="{FF2B5EF4-FFF2-40B4-BE49-F238E27FC236}">
                <a16:creationId xmlns:a16="http://schemas.microsoft.com/office/drawing/2014/main" id="{F3CD1F3D-779C-6685-7473-9230DD7DC1E3}"/>
              </a:ext>
            </a:extLst>
          </p:cNvPr>
          <p:cNvSpPr/>
          <p:nvPr/>
        </p:nvSpPr>
        <p:spPr>
          <a:xfrm>
            <a:off x="4515744" y="891408"/>
            <a:ext cx="3160512" cy="199766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r>
              <a:rPr lang="en-US" b="1" dirty="0"/>
              <a:t>Characteristics</a:t>
            </a:r>
            <a:r>
              <a:rPr lang="sk-SK" b="1" dirty="0"/>
              <a:t> </a:t>
            </a:r>
            <a:r>
              <a:rPr lang="en-US" b="1" dirty="0"/>
              <a:t>exposed by a platform </a:t>
            </a:r>
            <a:r>
              <a:rPr lang="sk-SK" b="1" dirty="0"/>
              <a:t>a</a:t>
            </a:r>
            <a:r>
              <a:rPr lang="en-US" b="1" dirty="0" err="1"/>
              <a:t>nd</a:t>
            </a:r>
            <a:r>
              <a:rPr lang="sk-SK" b="1" dirty="0"/>
              <a:t> </a:t>
            </a:r>
            <a:r>
              <a:rPr lang="en-US" b="1" dirty="0"/>
              <a:t>modified into some extent</a:t>
            </a:r>
            <a:endParaRPr lang="sk-SK" b="1" dirty="0"/>
          </a:p>
        </p:txBody>
      </p:sp>
      <p:sp>
        <p:nvSpPr>
          <p:cNvPr id="4" name="Obdĺžnik: zaoblené rohy 3">
            <a:extLst>
              <a:ext uri="{FF2B5EF4-FFF2-40B4-BE49-F238E27FC236}">
                <a16:creationId xmlns:a16="http://schemas.microsoft.com/office/drawing/2014/main" id="{177D8BF3-B643-E9C5-6339-D9CEA596D054}"/>
              </a:ext>
            </a:extLst>
          </p:cNvPr>
          <p:cNvSpPr/>
          <p:nvPr/>
        </p:nvSpPr>
        <p:spPr>
          <a:xfrm>
            <a:off x="487531" y="280075"/>
            <a:ext cx="3003153"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t>Configuration</a:t>
            </a:r>
            <a:endParaRPr lang="sk-SK" b="1" dirty="0"/>
          </a:p>
        </p:txBody>
      </p:sp>
      <p:sp>
        <p:nvSpPr>
          <p:cNvPr id="5" name="Obdĺžnik: zaoblené rohy 4">
            <a:extLst>
              <a:ext uri="{FF2B5EF4-FFF2-40B4-BE49-F238E27FC236}">
                <a16:creationId xmlns:a16="http://schemas.microsoft.com/office/drawing/2014/main" id="{508277A3-C2B4-BE04-06A3-7FFDE6ABC058}"/>
              </a:ext>
            </a:extLst>
          </p:cNvPr>
          <p:cNvSpPr/>
          <p:nvPr/>
        </p:nvSpPr>
        <p:spPr>
          <a:xfrm>
            <a:off x="4860989" y="368244"/>
            <a:ext cx="2792984"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Variačný bod</a:t>
            </a:r>
            <a:r>
              <a:rPr lang="en-US" sz="2400" b="1" dirty="0"/>
              <a:t> (Variation Point)</a:t>
            </a:r>
            <a:endParaRPr lang="sk-SK" b="1" dirty="0"/>
          </a:p>
        </p:txBody>
      </p:sp>
      <p:sp>
        <p:nvSpPr>
          <p:cNvPr id="6" name="Obdĺžnik: zaoblené rohy 5">
            <a:extLst>
              <a:ext uri="{FF2B5EF4-FFF2-40B4-BE49-F238E27FC236}">
                <a16:creationId xmlns:a16="http://schemas.microsoft.com/office/drawing/2014/main" id="{5C2242C5-684C-DD13-89D4-160B2BF295CE}"/>
              </a:ext>
            </a:extLst>
          </p:cNvPr>
          <p:cNvSpPr/>
          <p:nvPr/>
        </p:nvSpPr>
        <p:spPr>
          <a:xfrm>
            <a:off x="8672296" y="368244"/>
            <a:ext cx="2579297"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Varianty </a:t>
            </a:r>
            <a:r>
              <a:rPr lang="en-US" sz="2400" b="1" dirty="0"/>
              <a:t>(Variants)</a:t>
            </a:r>
            <a:endParaRPr lang="sk-SK" b="1" dirty="0"/>
          </a:p>
        </p:txBody>
      </p:sp>
      <p:sp>
        <p:nvSpPr>
          <p:cNvPr id="10" name="Šípka: doprava s prúžkami 9">
            <a:extLst>
              <a:ext uri="{FF2B5EF4-FFF2-40B4-BE49-F238E27FC236}">
                <a16:creationId xmlns:a16="http://schemas.microsoft.com/office/drawing/2014/main" id="{E3A98731-C30F-249C-58C8-93D182D9C988}"/>
              </a:ext>
            </a:extLst>
          </p:cNvPr>
          <p:cNvSpPr/>
          <p:nvPr/>
        </p:nvSpPr>
        <p:spPr>
          <a:xfrm>
            <a:off x="7868027" y="1084041"/>
            <a:ext cx="856824" cy="958626"/>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1">
            <a:extLst>
              <a:ext uri="{FF2B5EF4-FFF2-40B4-BE49-F238E27FC236}">
                <a16:creationId xmlns:a16="http://schemas.microsoft.com/office/drawing/2014/main" id="{804AB62E-FA06-998A-547E-508BA418F19B}"/>
              </a:ext>
            </a:extLst>
          </p:cNvPr>
          <p:cNvSpPr/>
          <p:nvPr/>
        </p:nvSpPr>
        <p:spPr>
          <a:xfrm>
            <a:off x="4799477" y="3614929"/>
            <a:ext cx="5105977" cy="26419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sk-SK" sz="3200" b="1" dirty="0" err="1"/>
              <a:t>Features</a:t>
            </a:r>
            <a:r>
              <a:rPr lang="sk-SK" sz="3200" b="1" dirty="0"/>
              <a:t> </a:t>
            </a:r>
            <a:endParaRPr lang="en-US" sz="3200" b="1" dirty="0"/>
          </a:p>
          <a:p>
            <a:pPr algn="ctr"/>
            <a:r>
              <a:rPr lang="en-US" sz="3200" b="1" dirty="0"/>
              <a:t>(</a:t>
            </a:r>
            <a:r>
              <a:rPr lang="sk-SK" sz="3200" b="1" dirty="0"/>
              <a:t>vlastnosti</a:t>
            </a:r>
            <a:r>
              <a:rPr lang="en-US" sz="3200" b="1" dirty="0"/>
              <a:t>)</a:t>
            </a:r>
            <a:endParaRPr lang="sk-SK" sz="3200" b="1" dirty="0"/>
          </a:p>
        </p:txBody>
      </p:sp>
      <p:sp>
        <p:nvSpPr>
          <p:cNvPr id="13" name="Ovál 12">
            <a:extLst>
              <a:ext uri="{FF2B5EF4-FFF2-40B4-BE49-F238E27FC236}">
                <a16:creationId xmlns:a16="http://schemas.microsoft.com/office/drawing/2014/main" id="{D3C0A25C-985F-4B5E-BB73-6C66FDDEF355}"/>
              </a:ext>
            </a:extLst>
          </p:cNvPr>
          <p:cNvSpPr/>
          <p:nvPr/>
        </p:nvSpPr>
        <p:spPr>
          <a:xfrm>
            <a:off x="3782978" y="4629799"/>
            <a:ext cx="2526106" cy="9757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Mutually exclusive features</a:t>
            </a:r>
            <a:endParaRPr lang="sk-SK" b="1" dirty="0"/>
          </a:p>
        </p:txBody>
      </p:sp>
      <p:sp>
        <p:nvSpPr>
          <p:cNvPr id="14" name="Ovál 13">
            <a:extLst>
              <a:ext uri="{FF2B5EF4-FFF2-40B4-BE49-F238E27FC236}">
                <a16:creationId xmlns:a16="http://schemas.microsoft.com/office/drawing/2014/main" id="{8B9732FE-1C5C-70CD-38D9-1079BB83B0F1}"/>
              </a:ext>
            </a:extLst>
          </p:cNvPr>
          <p:cNvSpPr/>
          <p:nvPr/>
        </p:nvSpPr>
        <p:spPr>
          <a:xfrm>
            <a:off x="8395847" y="5120255"/>
            <a:ext cx="2855746" cy="136950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Dependent features on incorporation of another feature</a:t>
            </a:r>
            <a:endParaRPr lang="sk-SK" b="1" dirty="0"/>
          </a:p>
        </p:txBody>
      </p:sp>
      <p:sp>
        <p:nvSpPr>
          <p:cNvPr id="15" name="Ovál 14">
            <a:extLst>
              <a:ext uri="{FF2B5EF4-FFF2-40B4-BE49-F238E27FC236}">
                <a16:creationId xmlns:a16="http://schemas.microsoft.com/office/drawing/2014/main" id="{136C31F9-E660-22E7-9214-802E2D48BE79}"/>
              </a:ext>
            </a:extLst>
          </p:cNvPr>
          <p:cNvSpPr/>
          <p:nvPr/>
        </p:nvSpPr>
        <p:spPr>
          <a:xfrm>
            <a:off x="5331904" y="5726760"/>
            <a:ext cx="2816713" cy="9757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Features with relations to other features</a:t>
            </a:r>
            <a:endParaRPr lang="sk-SK" b="1" dirty="0"/>
          </a:p>
        </p:txBody>
      </p:sp>
      <p:sp>
        <p:nvSpPr>
          <p:cNvPr id="16" name="Ovál 15">
            <a:extLst>
              <a:ext uri="{FF2B5EF4-FFF2-40B4-BE49-F238E27FC236}">
                <a16:creationId xmlns:a16="http://schemas.microsoft.com/office/drawing/2014/main" id="{9CE817C5-0F9D-F5B3-B034-77337415670B}"/>
              </a:ext>
            </a:extLst>
          </p:cNvPr>
          <p:cNvSpPr/>
          <p:nvPr/>
        </p:nvSpPr>
        <p:spPr>
          <a:xfrm>
            <a:off x="8001899" y="3796698"/>
            <a:ext cx="2955902" cy="9757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Independent features</a:t>
            </a:r>
            <a:endParaRPr lang="sk-SK" b="1" dirty="0"/>
          </a:p>
        </p:txBody>
      </p:sp>
      <p:sp>
        <p:nvSpPr>
          <p:cNvPr id="11" name="Nadpis 1">
            <a:extLst>
              <a:ext uri="{FF2B5EF4-FFF2-40B4-BE49-F238E27FC236}">
                <a16:creationId xmlns:a16="http://schemas.microsoft.com/office/drawing/2014/main" id="{9E2E6017-7D4C-0A31-D90D-56C3F830E448}"/>
              </a:ext>
            </a:extLst>
          </p:cNvPr>
          <p:cNvSpPr>
            <a:spLocks noGrp="1"/>
          </p:cNvSpPr>
          <p:nvPr>
            <p:ph type="title"/>
          </p:nvPr>
        </p:nvSpPr>
        <p:spPr>
          <a:xfrm>
            <a:off x="237994" y="3112452"/>
            <a:ext cx="10515600" cy="1325563"/>
          </a:xfrm>
        </p:spPr>
        <p:txBody>
          <a:bodyPr>
            <a:normAutofit/>
          </a:bodyPr>
          <a:lstStyle/>
          <a:p>
            <a:r>
              <a:rPr lang="sk-SK" sz="5400" b="1" dirty="0" err="1"/>
              <a:t>Features</a:t>
            </a:r>
            <a:endParaRPr lang="sk-SK" sz="5400" b="1" dirty="0"/>
          </a:p>
        </p:txBody>
      </p:sp>
    </p:spTree>
    <p:extLst>
      <p:ext uri="{BB962C8B-B14F-4D97-AF65-F5344CB8AC3E}">
        <p14:creationId xmlns:p14="http://schemas.microsoft.com/office/powerpoint/2010/main" val="18222370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0B3D0187-61E5-DB7C-E213-6582E2F88220}"/>
              </a:ext>
            </a:extLst>
          </p:cNvPr>
          <p:cNvPicPr>
            <a:picLocks noChangeAspect="1"/>
          </p:cNvPicPr>
          <p:nvPr/>
        </p:nvPicPr>
        <p:blipFill>
          <a:blip r:embed="rId3"/>
          <a:stretch>
            <a:fillRect/>
          </a:stretch>
        </p:blipFill>
        <p:spPr>
          <a:xfrm>
            <a:off x="6327017" y="750947"/>
            <a:ext cx="5438710" cy="3687141"/>
          </a:xfrm>
          <a:prstGeom prst="rect">
            <a:avLst/>
          </a:prstGeom>
        </p:spPr>
      </p:pic>
      <p:sp>
        <p:nvSpPr>
          <p:cNvPr id="5" name="BlokTextu 4">
            <a:extLst>
              <a:ext uri="{FF2B5EF4-FFF2-40B4-BE49-F238E27FC236}">
                <a16:creationId xmlns:a16="http://schemas.microsoft.com/office/drawing/2014/main" id="{E9177B79-FD10-6AF5-6448-7CEF84DE80CD}"/>
              </a:ext>
            </a:extLst>
          </p:cNvPr>
          <p:cNvSpPr txBox="1"/>
          <p:nvPr/>
        </p:nvSpPr>
        <p:spPr>
          <a:xfrm>
            <a:off x="6342529" y="4938963"/>
            <a:ext cx="4371992" cy="830997"/>
          </a:xfrm>
          <a:prstGeom prst="rect">
            <a:avLst/>
          </a:prstGeom>
          <a:noFill/>
        </p:spPr>
        <p:txBody>
          <a:bodyPr wrap="square" rtlCol="0">
            <a:spAutoFit/>
          </a:bodyPr>
          <a:lstStyle/>
          <a:p>
            <a:r>
              <a:rPr lang="en-US" sz="1200" b="0" i="1" dirty="0">
                <a:solidFill>
                  <a:srgbClr val="000000"/>
                </a:solidFill>
                <a:effectLst/>
                <a:latin typeface="Times New Roman" panose="02020603050405020304" pitchFamily="18" charset="0"/>
              </a:rPr>
              <a:t>Software product lines and domain engineering:</a:t>
            </a:r>
          </a:p>
          <a:p>
            <a:r>
              <a:rPr lang="en-US" sz="1200" b="0" i="0" dirty="0">
                <a:solidFill>
                  <a:srgbClr val="000000"/>
                </a:solidFill>
                <a:effectLst/>
                <a:latin typeface="Times New Roman" panose="02020603050405020304" pitchFamily="18" charset="0"/>
              </a:rPr>
              <a:t> K. Czarnecki. </a:t>
            </a:r>
            <a:r>
              <a:rPr lang="en-US" sz="1200" b="0" i="0" dirty="0">
                <a:effectLst/>
                <a:latin typeface="Times New Roman" panose="02020603050405020304" pitchFamily="18" charset="0"/>
                <a:hlinkClick r:id="" action="ppaction://noaction">
                  <a:extLst>
                    <a:ext uri="{A12FA001-AC4F-418D-AE19-62706E023703}">
                      <ahyp:hlinkClr xmlns:ahyp="http://schemas.microsoft.com/office/drawing/2018/hyperlinkcolor" val="tx"/>
                    </a:ext>
                  </a:extLst>
                </a:hlinkClick>
              </a:rPr>
              <a:t>Generative Programming: Principles and Techniques </a:t>
            </a:r>
          </a:p>
          <a:p>
            <a:r>
              <a:rPr lang="en-US" sz="1200" b="0" i="0" dirty="0">
                <a:effectLst/>
                <a:latin typeface="Times New Roman" panose="02020603050405020304" pitchFamily="18" charset="0"/>
                <a:hlinkClick r:id="" action="ppaction://noaction">
                  <a:extLst>
                    <a:ext uri="{A12FA001-AC4F-418D-AE19-62706E023703}">
                      <ahyp:hlinkClr xmlns:ahyp="http://schemas.microsoft.com/office/drawing/2018/hyperlinkcolor" val="tx"/>
                    </a:ext>
                  </a:extLst>
                </a:hlinkClick>
              </a:rPr>
              <a:t>of Software Engineering Based on Automated Configuration and</a:t>
            </a:r>
          </a:p>
          <a:p>
            <a:r>
              <a:rPr lang="en-US" sz="1200" b="0" i="0" dirty="0">
                <a:effectLst/>
                <a:latin typeface="Times New Roman" panose="02020603050405020304" pitchFamily="18" charset="0"/>
                <a:hlinkClick r:id="" action="ppaction://noaction">
                  <a:extLst>
                    <a:ext uri="{A12FA001-AC4F-418D-AE19-62706E023703}">
                      <ahyp:hlinkClr xmlns:ahyp="http://schemas.microsoft.com/office/drawing/2018/hyperlinkcolor" val="tx"/>
                    </a:ext>
                  </a:extLst>
                </a:hlinkClick>
              </a:rPr>
              <a:t> Fragment-Based Component Models</a:t>
            </a:r>
            <a:r>
              <a:rPr lang="en-US" sz="1200" b="0" i="0" dirty="0">
                <a:solidFill>
                  <a:srgbClr val="3FCDE7"/>
                </a:solidFill>
                <a:effectLst/>
                <a:latin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1200" b="0" i="0" dirty="0">
                <a:solidFill>
                  <a:srgbClr val="000000"/>
                </a:solidFill>
                <a:effectLst/>
                <a:latin typeface="Times New Roman" panose="02020603050405020304" pitchFamily="18" charset="0"/>
              </a:rPr>
              <a:t> Ph.D. Thesis,</a:t>
            </a:r>
            <a:endParaRPr lang="en-US" sz="1200" dirty="0"/>
          </a:p>
        </p:txBody>
      </p:sp>
      <p:sp>
        <p:nvSpPr>
          <p:cNvPr id="6" name="BlokTextu 5">
            <a:extLst>
              <a:ext uri="{FF2B5EF4-FFF2-40B4-BE49-F238E27FC236}">
                <a16:creationId xmlns:a16="http://schemas.microsoft.com/office/drawing/2014/main" id="{DE3473A0-E450-C9A4-250F-FCDAD618DE3E}"/>
              </a:ext>
            </a:extLst>
          </p:cNvPr>
          <p:cNvSpPr txBox="1"/>
          <p:nvPr/>
        </p:nvSpPr>
        <p:spPr>
          <a:xfrm>
            <a:off x="6867776" y="0"/>
            <a:ext cx="5257337" cy="646331"/>
          </a:xfrm>
          <a:prstGeom prst="rect">
            <a:avLst/>
          </a:prstGeom>
          <a:noFill/>
        </p:spPr>
        <p:txBody>
          <a:bodyPr wrap="none" rtlCol="0">
            <a:spAutoFit/>
          </a:bodyPr>
          <a:lstStyle/>
          <a:p>
            <a:r>
              <a:rPr lang="en-US" dirty="0"/>
              <a:t>Development of components - </a:t>
            </a:r>
            <a:r>
              <a:rPr lang="en-US" sz="3600" b="1" dirty="0"/>
              <a:t>For</a:t>
            </a:r>
            <a:r>
              <a:rPr lang="en-US" sz="3200" b="1" dirty="0"/>
              <a:t> </a:t>
            </a:r>
            <a:r>
              <a:rPr lang="en-US" sz="3200" b="1" dirty="0">
                <a:solidFill>
                  <a:srgbClr val="FF0000"/>
                </a:solidFill>
              </a:rPr>
              <a:t>reuse</a:t>
            </a:r>
          </a:p>
        </p:txBody>
      </p:sp>
      <p:sp>
        <p:nvSpPr>
          <p:cNvPr id="8" name="Obdĺžnik: zaoblené protiľahlé rohy 7">
            <a:extLst>
              <a:ext uri="{FF2B5EF4-FFF2-40B4-BE49-F238E27FC236}">
                <a16:creationId xmlns:a16="http://schemas.microsoft.com/office/drawing/2014/main" id="{6ED97DED-B99A-63D6-9A93-0C94C0768791}"/>
              </a:ext>
            </a:extLst>
          </p:cNvPr>
          <p:cNvSpPr/>
          <p:nvPr/>
        </p:nvSpPr>
        <p:spPr>
          <a:xfrm>
            <a:off x="1087530" y="402175"/>
            <a:ext cx="4938889" cy="826317"/>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n-US" b="1" dirty="0"/>
              <a:t>Introduction of platform </a:t>
            </a:r>
          </a:p>
          <a:p>
            <a:pPr algn="r"/>
            <a:r>
              <a:rPr lang="en-US" b="1" dirty="0"/>
              <a:t>including all associated activities</a:t>
            </a:r>
            <a:endParaRPr lang="sk-SK" b="1" dirty="0"/>
          </a:p>
        </p:txBody>
      </p:sp>
      <p:sp>
        <p:nvSpPr>
          <p:cNvPr id="9" name="Obdĺžnik: zaoblené rohy 8">
            <a:extLst>
              <a:ext uri="{FF2B5EF4-FFF2-40B4-BE49-F238E27FC236}">
                <a16:creationId xmlns:a16="http://schemas.microsoft.com/office/drawing/2014/main" id="{1D8F4968-37AE-9B9A-35EF-EDB1176F9E49}"/>
              </a:ext>
            </a:extLst>
          </p:cNvPr>
          <p:cNvSpPr/>
          <p:nvPr/>
        </p:nvSpPr>
        <p:spPr>
          <a:xfrm>
            <a:off x="210346" y="124265"/>
            <a:ext cx="2097037"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t>Domain engineering</a:t>
            </a:r>
            <a:endParaRPr lang="sk-SK" b="1" dirty="0"/>
          </a:p>
        </p:txBody>
      </p:sp>
      <p:sp>
        <p:nvSpPr>
          <p:cNvPr id="10" name="Obdĺžnik: zaoblené protiľahlé rohy 9">
            <a:extLst>
              <a:ext uri="{FF2B5EF4-FFF2-40B4-BE49-F238E27FC236}">
                <a16:creationId xmlns:a16="http://schemas.microsoft.com/office/drawing/2014/main" id="{9FC74C9E-7A66-BACF-AE5C-93E019EC1F1C}"/>
              </a:ext>
            </a:extLst>
          </p:cNvPr>
          <p:cNvSpPr/>
          <p:nvPr/>
        </p:nvSpPr>
        <p:spPr>
          <a:xfrm>
            <a:off x="1087529" y="4523586"/>
            <a:ext cx="4938890" cy="690609"/>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n-US" b="1" dirty="0"/>
              <a:t>Creation of product/products</a:t>
            </a:r>
            <a:endParaRPr lang="sk-SK" b="1" dirty="0"/>
          </a:p>
        </p:txBody>
      </p:sp>
      <p:sp>
        <p:nvSpPr>
          <p:cNvPr id="11" name="Obdĺžnik: zaoblené rohy 10">
            <a:extLst>
              <a:ext uri="{FF2B5EF4-FFF2-40B4-BE49-F238E27FC236}">
                <a16:creationId xmlns:a16="http://schemas.microsoft.com/office/drawing/2014/main" id="{0E92661F-4416-6519-3DB0-57BA77F29D29}"/>
              </a:ext>
            </a:extLst>
          </p:cNvPr>
          <p:cNvSpPr/>
          <p:nvPr/>
        </p:nvSpPr>
        <p:spPr>
          <a:xfrm>
            <a:off x="210347" y="4136519"/>
            <a:ext cx="2097036"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t>Application engineering</a:t>
            </a:r>
            <a:endParaRPr lang="sk-SK" b="1" dirty="0"/>
          </a:p>
        </p:txBody>
      </p:sp>
      <p:sp>
        <p:nvSpPr>
          <p:cNvPr id="12" name="Obdĺžnik 11">
            <a:extLst>
              <a:ext uri="{FF2B5EF4-FFF2-40B4-BE49-F238E27FC236}">
                <a16:creationId xmlns:a16="http://schemas.microsoft.com/office/drawing/2014/main" id="{0D5B209A-93B6-BA46-8086-FE3AB030770B}"/>
              </a:ext>
            </a:extLst>
          </p:cNvPr>
          <p:cNvSpPr/>
          <p:nvPr/>
        </p:nvSpPr>
        <p:spPr>
          <a:xfrm>
            <a:off x="1148725" y="1312468"/>
            <a:ext cx="5170592"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err="1"/>
              <a:t>Defin</a:t>
            </a:r>
            <a:r>
              <a:rPr lang="en-US" b="1" dirty="0" err="1"/>
              <a:t>ing</a:t>
            </a:r>
            <a:r>
              <a:rPr lang="en-US" b="1" dirty="0"/>
              <a:t> common and variable features</a:t>
            </a:r>
            <a:endParaRPr lang="sk-SK" dirty="0"/>
          </a:p>
        </p:txBody>
      </p:sp>
      <p:sp>
        <p:nvSpPr>
          <p:cNvPr id="13" name="Šípka: doprava 12">
            <a:extLst>
              <a:ext uri="{FF2B5EF4-FFF2-40B4-BE49-F238E27FC236}">
                <a16:creationId xmlns:a16="http://schemas.microsoft.com/office/drawing/2014/main" id="{E70A05DD-2121-7783-852A-4C52075B82E8}"/>
              </a:ext>
            </a:extLst>
          </p:cNvPr>
          <p:cNvSpPr/>
          <p:nvPr/>
        </p:nvSpPr>
        <p:spPr>
          <a:xfrm>
            <a:off x="721273" y="1288015"/>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14" name="Obdĺžnik 13">
            <a:extLst>
              <a:ext uri="{FF2B5EF4-FFF2-40B4-BE49-F238E27FC236}">
                <a16:creationId xmlns:a16="http://schemas.microsoft.com/office/drawing/2014/main" id="{6FC00695-ED8B-00ED-4816-2A25489C19D0}"/>
              </a:ext>
            </a:extLst>
          </p:cNvPr>
          <p:cNvSpPr/>
          <p:nvPr/>
        </p:nvSpPr>
        <p:spPr>
          <a:xfrm>
            <a:off x="1148725" y="1748079"/>
            <a:ext cx="5170592" cy="5520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Creating the components responsible for variability management</a:t>
            </a:r>
            <a:endParaRPr lang="sk-SK" b="1" dirty="0"/>
          </a:p>
        </p:txBody>
      </p:sp>
      <p:sp>
        <p:nvSpPr>
          <p:cNvPr id="15" name="Šípka: doprava 14">
            <a:extLst>
              <a:ext uri="{FF2B5EF4-FFF2-40B4-BE49-F238E27FC236}">
                <a16:creationId xmlns:a16="http://schemas.microsoft.com/office/drawing/2014/main" id="{EA7EDBA0-4AE9-D22D-6C91-C415CB9AAAC1}"/>
              </a:ext>
            </a:extLst>
          </p:cNvPr>
          <p:cNvSpPr/>
          <p:nvPr/>
        </p:nvSpPr>
        <p:spPr>
          <a:xfrm>
            <a:off x="724322" y="1820922"/>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16" name="Obdĺžnik 15">
            <a:extLst>
              <a:ext uri="{FF2B5EF4-FFF2-40B4-BE49-F238E27FC236}">
                <a16:creationId xmlns:a16="http://schemas.microsoft.com/office/drawing/2014/main" id="{210873A8-425C-E6B7-E776-B4CB0E4928C6}"/>
              </a:ext>
            </a:extLst>
          </p:cNvPr>
          <p:cNvSpPr/>
          <p:nvPr/>
        </p:nvSpPr>
        <p:spPr>
          <a:xfrm>
            <a:off x="1148724" y="2354593"/>
            <a:ext cx="5170593" cy="10688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Creation of tools for differentiating and tracing of variability</a:t>
            </a:r>
            <a:r>
              <a:rPr lang="sk-SK" b="1" dirty="0"/>
              <a:t> </a:t>
            </a:r>
            <a:r>
              <a:rPr lang="en-US" b="1" dirty="0"/>
              <a:t>(tools and methods of reusable components management)</a:t>
            </a:r>
            <a:endParaRPr lang="sk-SK" b="1" dirty="0"/>
          </a:p>
        </p:txBody>
      </p:sp>
      <p:sp>
        <p:nvSpPr>
          <p:cNvPr id="17" name="Šípka: doprava 16">
            <a:extLst>
              <a:ext uri="{FF2B5EF4-FFF2-40B4-BE49-F238E27FC236}">
                <a16:creationId xmlns:a16="http://schemas.microsoft.com/office/drawing/2014/main" id="{17E34D1D-A0B6-4157-4696-92DFA06C7EC2}"/>
              </a:ext>
            </a:extLst>
          </p:cNvPr>
          <p:cNvSpPr/>
          <p:nvPr/>
        </p:nvSpPr>
        <p:spPr>
          <a:xfrm>
            <a:off x="724321" y="2707686"/>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0" name="Obdĺžnik 19">
            <a:extLst>
              <a:ext uri="{FF2B5EF4-FFF2-40B4-BE49-F238E27FC236}">
                <a16:creationId xmlns:a16="http://schemas.microsoft.com/office/drawing/2014/main" id="{0DE207D1-656D-0944-0C9A-ADF416BE0A15}"/>
              </a:ext>
            </a:extLst>
          </p:cNvPr>
          <p:cNvSpPr/>
          <p:nvPr/>
        </p:nvSpPr>
        <p:spPr>
          <a:xfrm>
            <a:off x="1156421" y="3501303"/>
            <a:ext cx="5162897" cy="502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     </a:t>
            </a:r>
            <a:r>
              <a:rPr lang="sk-SK" b="1" dirty="0" err="1"/>
              <a:t>Defin</a:t>
            </a:r>
            <a:r>
              <a:rPr lang="en-US" b="1" dirty="0" err="1"/>
              <a:t>ing</a:t>
            </a:r>
            <a:r>
              <a:rPr lang="en-US" b="1" dirty="0"/>
              <a:t> the range in which products can be constructed</a:t>
            </a:r>
            <a:endParaRPr lang="sk-SK" dirty="0"/>
          </a:p>
        </p:txBody>
      </p:sp>
      <p:sp>
        <p:nvSpPr>
          <p:cNvPr id="21" name="Šípka: doprava 20">
            <a:extLst>
              <a:ext uri="{FF2B5EF4-FFF2-40B4-BE49-F238E27FC236}">
                <a16:creationId xmlns:a16="http://schemas.microsoft.com/office/drawing/2014/main" id="{6DD4F3D5-31C1-DA95-2B4F-03249204C0AB}"/>
              </a:ext>
            </a:extLst>
          </p:cNvPr>
          <p:cNvSpPr/>
          <p:nvPr/>
        </p:nvSpPr>
        <p:spPr>
          <a:xfrm>
            <a:off x="737457" y="3522282"/>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2" name="Obdĺžnik 21">
            <a:extLst>
              <a:ext uri="{FF2B5EF4-FFF2-40B4-BE49-F238E27FC236}">
                <a16:creationId xmlns:a16="http://schemas.microsoft.com/office/drawing/2014/main" id="{7257346E-DE19-0152-F29B-DF320831654A}"/>
              </a:ext>
            </a:extLst>
          </p:cNvPr>
          <p:cNvSpPr/>
          <p:nvPr/>
        </p:nvSpPr>
        <p:spPr>
          <a:xfrm>
            <a:off x="1156422" y="5299306"/>
            <a:ext cx="5170594" cy="5883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Deriving products with help of tools from previous phase</a:t>
            </a:r>
            <a:endParaRPr lang="sk-SK" dirty="0"/>
          </a:p>
        </p:txBody>
      </p:sp>
      <p:sp>
        <p:nvSpPr>
          <p:cNvPr id="23" name="Šípka: doprava 22">
            <a:extLst>
              <a:ext uri="{FF2B5EF4-FFF2-40B4-BE49-F238E27FC236}">
                <a16:creationId xmlns:a16="http://schemas.microsoft.com/office/drawing/2014/main" id="{E7866A42-7B35-37B1-C402-38410CFB47B3}"/>
              </a:ext>
            </a:extLst>
          </p:cNvPr>
          <p:cNvSpPr/>
          <p:nvPr/>
        </p:nvSpPr>
        <p:spPr>
          <a:xfrm>
            <a:off x="749865" y="5377197"/>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4" name="Obdĺžnik 23">
            <a:extLst>
              <a:ext uri="{FF2B5EF4-FFF2-40B4-BE49-F238E27FC236}">
                <a16:creationId xmlns:a16="http://schemas.microsoft.com/office/drawing/2014/main" id="{05C190C3-1B6B-46C6-9BF9-3AB947C7F4F0}"/>
              </a:ext>
            </a:extLst>
          </p:cNvPr>
          <p:cNvSpPr/>
          <p:nvPr/>
        </p:nvSpPr>
        <p:spPr>
          <a:xfrm>
            <a:off x="1147289" y="5957899"/>
            <a:ext cx="5179727" cy="8479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Customization of existing product</a:t>
            </a:r>
            <a:r>
              <a:rPr lang="sk-SK" b="1" dirty="0"/>
              <a:t>: </a:t>
            </a:r>
            <a:r>
              <a:rPr lang="en-US" b="1" dirty="0"/>
              <a:t>creating application specific components for one particular product</a:t>
            </a:r>
            <a:endParaRPr lang="sk-SK" dirty="0"/>
          </a:p>
        </p:txBody>
      </p:sp>
      <p:sp>
        <p:nvSpPr>
          <p:cNvPr id="25" name="Šípka: doprava 24">
            <a:extLst>
              <a:ext uri="{FF2B5EF4-FFF2-40B4-BE49-F238E27FC236}">
                <a16:creationId xmlns:a16="http://schemas.microsoft.com/office/drawing/2014/main" id="{9372E178-57ED-6C2A-F495-4DE1D016AB31}"/>
              </a:ext>
            </a:extLst>
          </p:cNvPr>
          <p:cNvSpPr/>
          <p:nvPr/>
        </p:nvSpPr>
        <p:spPr>
          <a:xfrm>
            <a:off x="775574" y="6170814"/>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7" name="BlokTextu 6">
            <a:extLst>
              <a:ext uri="{FF2B5EF4-FFF2-40B4-BE49-F238E27FC236}">
                <a16:creationId xmlns:a16="http://schemas.microsoft.com/office/drawing/2014/main" id="{11B24D4C-FB40-3EFE-8AB5-53379F158B6F}"/>
              </a:ext>
            </a:extLst>
          </p:cNvPr>
          <p:cNvSpPr txBox="1"/>
          <p:nvPr/>
        </p:nvSpPr>
        <p:spPr>
          <a:xfrm>
            <a:off x="6334832" y="4323479"/>
            <a:ext cx="4769639" cy="646331"/>
          </a:xfrm>
          <a:prstGeom prst="rect">
            <a:avLst/>
          </a:prstGeom>
          <a:noFill/>
        </p:spPr>
        <p:txBody>
          <a:bodyPr wrap="none" rtlCol="0">
            <a:spAutoFit/>
          </a:bodyPr>
          <a:lstStyle/>
          <a:p>
            <a:r>
              <a:rPr lang="en-US" dirty="0"/>
              <a:t>Product instantiation - </a:t>
            </a:r>
            <a:r>
              <a:rPr lang="en-US" sz="3600" b="1" dirty="0"/>
              <a:t>With</a:t>
            </a:r>
            <a:r>
              <a:rPr lang="en-US" sz="3200" b="1" dirty="0"/>
              <a:t> </a:t>
            </a:r>
            <a:r>
              <a:rPr lang="en-US" sz="3200" b="1" dirty="0">
                <a:solidFill>
                  <a:srgbClr val="FF0000"/>
                </a:solidFill>
              </a:rPr>
              <a:t>reuse</a:t>
            </a:r>
          </a:p>
        </p:txBody>
      </p:sp>
      <p:sp>
        <p:nvSpPr>
          <p:cNvPr id="27" name="BlokTextu 26">
            <a:extLst>
              <a:ext uri="{FF2B5EF4-FFF2-40B4-BE49-F238E27FC236}">
                <a16:creationId xmlns:a16="http://schemas.microsoft.com/office/drawing/2014/main" id="{50924EC8-DA05-E8A5-0F87-F9F3984055C3}"/>
              </a:ext>
            </a:extLst>
          </p:cNvPr>
          <p:cNvSpPr txBox="1"/>
          <p:nvPr/>
        </p:nvSpPr>
        <p:spPr>
          <a:xfrm>
            <a:off x="6334832" y="6054302"/>
            <a:ext cx="5345689" cy="923330"/>
          </a:xfrm>
          <a:prstGeom prst="rect">
            <a:avLst/>
          </a:prstGeom>
          <a:noFill/>
        </p:spPr>
        <p:txBody>
          <a:bodyPr wrap="square" rtlCol="0">
            <a:spAutoFit/>
          </a:bodyPr>
          <a:lstStyle/>
          <a:p>
            <a:pPr algn="l" fontAlgn="base"/>
            <a:r>
              <a:rPr lang="en-US" sz="1200" b="0" i="0" dirty="0">
                <a:effectLst/>
                <a:latin typeface="inherit"/>
              </a:rPr>
              <a:t>Rashid, A., Royer, J., &amp; </a:t>
            </a:r>
            <a:r>
              <a:rPr lang="en-US" sz="1200" b="0" i="0" dirty="0" err="1">
                <a:effectLst/>
                <a:latin typeface="inherit"/>
              </a:rPr>
              <a:t>Rummler</a:t>
            </a:r>
            <a:r>
              <a:rPr lang="en-US" sz="1200" b="0" i="0" dirty="0">
                <a:effectLst/>
                <a:latin typeface="inherit"/>
              </a:rPr>
              <a:t>, A. (Eds.). (2011). </a:t>
            </a:r>
            <a:r>
              <a:rPr lang="en-US" sz="1200" b="0" i="1" dirty="0">
                <a:effectLst/>
                <a:latin typeface="noto sans" panose="020B0502040504020204" pitchFamily="34"/>
              </a:rPr>
              <a:t>Aspect-Oriented, Model-Driven</a:t>
            </a:r>
            <a:endParaRPr lang="sk-SK" sz="1200" b="0" i="1" dirty="0">
              <a:effectLst/>
              <a:latin typeface="noto sans" panose="020B0502040504020204" pitchFamily="34"/>
            </a:endParaRPr>
          </a:p>
          <a:p>
            <a:pPr algn="l" fontAlgn="base"/>
            <a:r>
              <a:rPr lang="en-US" sz="1200" b="0" i="1" dirty="0">
                <a:effectLst/>
                <a:latin typeface="noto sans" panose="020B0502040504020204" pitchFamily="34"/>
              </a:rPr>
              <a:t>Software Product Lines: The AMPLE Way</a:t>
            </a:r>
            <a:r>
              <a:rPr lang="en-US" sz="1200" b="0" i="0" dirty="0">
                <a:effectLst/>
                <a:latin typeface="inherit"/>
              </a:rPr>
              <a:t>. Cambridge: Cambridge </a:t>
            </a:r>
            <a:endParaRPr lang="sk-SK" sz="1200" b="0" i="0" dirty="0">
              <a:effectLst/>
              <a:latin typeface="inherit"/>
            </a:endParaRPr>
          </a:p>
          <a:p>
            <a:pPr algn="l" fontAlgn="base"/>
            <a:r>
              <a:rPr lang="en-US" sz="1200" b="0" i="0" dirty="0">
                <a:effectLst/>
                <a:latin typeface="inherit"/>
              </a:rPr>
              <a:t>University Press. doi:10.1017/CBO9781139003629</a:t>
            </a:r>
          </a:p>
          <a:p>
            <a:endParaRPr lang="en-US" dirty="0"/>
          </a:p>
        </p:txBody>
      </p:sp>
    </p:spTree>
    <p:extLst>
      <p:ext uri="{BB962C8B-B14F-4D97-AF65-F5344CB8AC3E}">
        <p14:creationId xmlns:p14="http://schemas.microsoft.com/office/powerpoint/2010/main" val="33729849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ĺžnik: zaoblené protiľahlé rohy 14">
            <a:extLst>
              <a:ext uri="{FF2B5EF4-FFF2-40B4-BE49-F238E27FC236}">
                <a16:creationId xmlns:a16="http://schemas.microsoft.com/office/drawing/2014/main" id="{8F89D367-C888-7244-4B69-24CB14A2C1C6}"/>
              </a:ext>
            </a:extLst>
          </p:cNvPr>
          <p:cNvSpPr/>
          <p:nvPr/>
        </p:nvSpPr>
        <p:spPr>
          <a:xfrm>
            <a:off x="308685" y="2217638"/>
            <a:ext cx="5283065" cy="1147762"/>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Reusable templates, elements (models, documentation, source code,…), and parts usable in application engineering</a:t>
            </a:r>
            <a:endParaRPr lang="sk-SK" dirty="0"/>
          </a:p>
        </p:txBody>
      </p:sp>
      <p:sp>
        <p:nvSpPr>
          <p:cNvPr id="13" name="Obdĺžnik: zaoblené protiľahlé rohy 12">
            <a:extLst>
              <a:ext uri="{FF2B5EF4-FFF2-40B4-BE49-F238E27FC236}">
                <a16:creationId xmlns:a16="http://schemas.microsoft.com/office/drawing/2014/main" id="{78A7C313-90EF-0A9A-DD10-BE74BD0A2370}"/>
              </a:ext>
            </a:extLst>
          </p:cNvPr>
          <p:cNvSpPr/>
          <p:nvPr/>
        </p:nvSpPr>
        <p:spPr>
          <a:xfrm>
            <a:off x="8877227" y="97890"/>
            <a:ext cx="3152325" cy="1315528"/>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n-US" dirty="0"/>
              <a:t>Provided by components to increase reuse</a:t>
            </a:r>
            <a:endParaRPr lang="sk-SK" dirty="0"/>
          </a:p>
        </p:txBody>
      </p:sp>
      <p:sp>
        <p:nvSpPr>
          <p:cNvPr id="11" name="Obdĺžnik: zaoblené protiľahlé rohy 10">
            <a:extLst>
              <a:ext uri="{FF2B5EF4-FFF2-40B4-BE49-F238E27FC236}">
                <a16:creationId xmlns:a16="http://schemas.microsoft.com/office/drawing/2014/main" id="{A16E8CC6-004A-B74A-2DE3-6834B4940169}"/>
              </a:ext>
            </a:extLst>
          </p:cNvPr>
          <p:cNvSpPr/>
          <p:nvPr/>
        </p:nvSpPr>
        <p:spPr>
          <a:xfrm>
            <a:off x="308685" y="304375"/>
            <a:ext cx="2550223" cy="1531025"/>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r>
              <a:rPr lang="en-US" dirty="0"/>
              <a:t>Candidate for introducing the platform</a:t>
            </a:r>
            <a:endParaRPr lang="sk-SK" dirty="0"/>
          </a:p>
        </p:txBody>
      </p:sp>
      <p:sp>
        <p:nvSpPr>
          <p:cNvPr id="4" name="Obdĺžnik: zaoblené rohy 3">
            <a:extLst>
              <a:ext uri="{FF2B5EF4-FFF2-40B4-BE49-F238E27FC236}">
                <a16:creationId xmlns:a16="http://schemas.microsoft.com/office/drawing/2014/main" id="{8BE1E605-D4CD-180B-C2E0-057664FD3DE4}"/>
              </a:ext>
            </a:extLst>
          </p:cNvPr>
          <p:cNvSpPr/>
          <p:nvPr/>
        </p:nvSpPr>
        <p:spPr>
          <a:xfrm>
            <a:off x="2721592" y="749677"/>
            <a:ext cx="2097037"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t>Domain engineering</a:t>
            </a:r>
            <a:endParaRPr lang="sk-SK" b="1" dirty="0"/>
          </a:p>
        </p:txBody>
      </p:sp>
      <p:sp>
        <p:nvSpPr>
          <p:cNvPr id="5" name="Obdĺžnik: zaoblené rohy 4">
            <a:extLst>
              <a:ext uri="{FF2B5EF4-FFF2-40B4-BE49-F238E27FC236}">
                <a16:creationId xmlns:a16="http://schemas.microsoft.com/office/drawing/2014/main" id="{9E578B1F-62CA-A737-C5C9-2885EA83341E}"/>
              </a:ext>
            </a:extLst>
          </p:cNvPr>
          <p:cNvSpPr/>
          <p:nvPr/>
        </p:nvSpPr>
        <p:spPr>
          <a:xfrm>
            <a:off x="7602041" y="840072"/>
            <a:ext cx="2097036"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t>Application engineering</a:t>
            </a:r>
            <a:endParaRPr lang="sk-SK" b="1" dirty="0"/>
          </a:p>
        </p:txBody>
      </p:sp>
      <p:sp>
        <p:nvSpPr>
          <p:cNvPr id="6" name="Ovál 5">
            <a:extLst>
              <a:ext uri="{FF2B5EF4-FFF2-40B4-BE49-F238E27FC236}">
                <a16:creationId xmlns:a16="http://schemas.microsoft.com/office/drawing/2014/main" id="{40B1F16A-31A4-8A0A-A576-4EA1AB0331E1}"/>
              </a:ext>
            </a:extLst>
          </p:cNvPr>
          <p:cNvSpPr/>
          <p:nvPr/>
        </p:nvSpPr>
        <p:spPr>
          <a:xfrm>
            <a:off x="5271566" y="1413418"/>
            <a:ext cx="2446129" cy="94028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dirty="0"/>
              <a:t>Both phases run in parallel</a:t>
            </a:r>
            <a:endParaRPr lang="sk-SK" b="1" dirty="0"/>
          </a:p>
        </p:txBody>
      </p:sp>
      <p:sp>
        <p:nvSpPr>
          <p:cNvPr id="7" name="Šípka: obojsmerná vodorovná 6">
            <a:extLst>
              <a:ext uri="{FF2B5EF4-FFF2-40B4-BE49-F238E27FC236}">
                <a16:creationId xmlns:a16="http://schemas.microsoft.com/office/drawing/2014/main" id="{36D5D06F-76E1-6F1D-20EA-6DB621293A38}"/>
              </a:ext>
            </a:extLst>
          </p:cNvPr>
          <p:cNvSpPr/>
          <p:nvPr/>
        </p:nvSpPr>
        <p:spPr>
          <a:xfrm>
            <a:off x="4636167" y="968300"/>
            <a:ext cx="3152326" cy="58300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a:extLst>
              <a:ext uri="{FF2B5EF4-FFF2-40B4-BE49-F238E27FC236}">
                <a16:creationId xmlns:a16="http://schemas.microsoft.com/office/drawing/2014/main" id="{71816A06-F4F0-03F7-C4A3-B793B9E26E71}"/>
              </a:ext>
            </a:extLst>
          </p:cNvPr>
          <p:cNvSpPr/>
          <p:nvPr/>
        </p:nvSpPr>
        <p:spPr>
          <a:xfrm>
            <a:off x="1041942" y="1770692"/>
            <a:ext cx="4170334" cy="5830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Designing the platform to support application engineering</a:t>
            </a:r>
            <a:endParaRPr lang="sk-SK" dirty="0"/>
          </a:p>
        </p:txBody>
      </p:sp>
      <p:sp>
        <p:nvSpPr>
          <p:cNvPr id="9" name="Šípka: doprava 8">
            <a:extLst>
              <a:ext uri="{FF2B5EF4-FFF2-40B4-BE49-F238E27FC236}">
                <a16:creationId xmlns:a16="http://schemas.microsoft.com/office/drawing/2014/main" id="{18D2FD44-F568-1C32-8BD4-8EF7FC559E84}"/>
              </a:ext>
            </a:extLst>
          </p:cNvPr>
          <p:cNvSpPr/>
          <p:nvPr/>
        </p:nvSpPr>
        <p:spPr>
          <a:xfrm>
            <a:off x="798765" y="1839778"/>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10" name="Obdĺžnik 9">
            <a:extLst>
              <a:ext uri="{FF2B5EF4-FFF2-40B4-BE49-F238E27FC236}">
                <a16:creationId xmlns:a16="http://schemas.microsoft.com/office/drawing/2014/main" id="{A105DCC2-DCC2-A64B-0634-DAFB84FEE8BA}"/>
              </a:ext>
            </a:extLst>
          </p:cNvPr>
          <p:cNvSpPr/>
          <p:nvPr/>
        </p:nvSpPr>
        <p:spPr>
          <a:xfrm>
            <a:off x="126783" y="35662"/>
            <a:ext cx="2027273" cy="87126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t>NEWLY REQUESTED FEATURE</a:t>
            </a:r>
            <a:endParaRPr lang="sk-SK" b="1" dirty="0"/>
          </a:p>
        </p:txBody>
      </p:sp>
      <p:sp>
        <p:nvSpPr>
          <p:cNvPr id="12" name="Obdĺžnik 11">
            <a:extLst>
              <a:ext uri="{FF2B5EF4-FFF2-40B4-BE49-F238E27FC236}">
                <a16:creationId xmlns:a16="http://schemas.microsoft.com/office/drawing/2014/main" id="{01E29FF4-4666-8C80-0DFC-15290B5F3C01}"/>
              </a:ext>
            </a:extLst>
          </p:cNvPr>
          <p:cNvSpPr/>
          <p:nvPr/>
        </p:nvSpPr>
        <p:spPr>
          <a:xfrm>
            <a:off x="9997035" y="1137584"/>
            <a:ext cx="2032517" cy="87126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t>MULTIPLE PREDICTABLE FEATURES</a:t>
            </a:r>
            <a:endParaRPr lang="sk-SK" b="1" dirty="0"/>
          </a:p>
        </p:txBody>
      </p:sp>
      <p:sp>
        <p:nvSpPr>
          <p:cNvPr id="14" name="Ovál 13">
            <a:extLst>
              <a:ext uri="{FF2B5EF4-FFF2-40B4-BE49-F238E27FC236}">
                <a16:creationId xmlns:a16="http://schemas.microsoft.com/office/drawing/2014/main" id="{D89987C0-AB7F-C637-20ED-CCF764F9AA5F}"/>
              </a:ext>
            </a:extLst>
          </p:cNvPr>
          <p:cNvSpPr/>
          <p:nvPr/>
        </p:nvSpPr>
        <p:spPr>
          <a:xfrm>
            <a:off x="5353340" y="2571547"/>
            <a:ext cx="2364356" cy="100314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dirty="0"/>
              <a:t>Other artifacts are on output</a:t>
            </a:r>
            <a:endParaRPr lang="sk-SK" b="1" dirty="0"/>
          </a:p>
        </p:txBody>
      </p:sp>
      <p:sp>
        <p:nvSpPr>
          <p:cNvPr id="16" name="Obdĺžnik: zaoblené protiľahlé rohy 15">
            <a:extLst>
              <a:ext uri="{FF2B5EF4-FFF2-40B4-BE49-F238E27FC236}">
                <a16:creationId xmlns:a16="http://schemas.microsoft.com/office/drawing/2014/main" id="{020F7B9E-F6CA-1B13-D84B-2CD22D5D80CF}"/>
              </a:ext>
            </a:extLst>
          </p:cNvPr>
          <p:cNvSpPr/>
          <p:nvPr/>
        </p:nvSpPr>
        <p:spPr>
          <a:xfrm>
            <a:off x="7428012" y="2535273"/>
            <a:ext cx="4674050" cy="85784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Uses templates and elements during the creation of resulting products</a:t>
            </a:r>
            <a:endParaRPr lang="sk-SK" dirty="0"/>
          </a:p>
        </p:txBody>
      </p:sp>
      <p:sp>
        <p:nvSpPr>
          <p:cNvPr id="17" name="Obdĺžnik: zaoblené rohy 16">
            <a:extLst>
              <a:ext uri="{FF2B5EF4-FFF2-40B4-BE49-F238E27FC236}">
                <a16:creationId xmlns:a16="http://schemas.microsoft.com/office/drawing/2014/main" id="{C574B906-2996-4D82-9C02-D7B5F6F1F076}"/>
              </a:ext>
            </a:extLst>
          </p:cNvPr>
          <p:cNvSpPr/>
          <p:nvPr/>
        </p:nvSpPr>
        <p:spPr>
          <a:xfrm>
            <a:off x="1041942" y="3317660"/>
            <a:ext cx="4913780" cy="895487"/>
          </a:xfrm>
          <a:prstGeom prst="roundRect">
            <a:avLst/>
          </a:prstGeom>
          <a:solidFill>
            <a:srgbClr val="92D05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t>IT IS NOT ABOUT COLLECTING ELEMENTS IN REPOSITORIES AIMING TO REUSE THEM</a:t>
            </a:r>
            <a:endParaRPr lang="sk-SK" b="1" dirty="0"/>
          </a:p>
        </p:txBody>
      </p:sp>
      <p:sp>
        <p:nvSpPr>
          <p:cNvPr id="18" name="Šípka: nadol 17">
            <a:extLst>
              <a:ext uri="{FF2B5EF4-FFF2-40B4-BE49-F238E27FC236}">
                <a16:creationId xmlns:a16="http://schemas.microsoft.com/office/drawing/2014/main" id="{06378BCB-4890-0F7F-D7CF-B959BA7C2F34}"/>
              </a:ext>
            </a:extLst>
          </p:cNvPr>
          <p:cNvSpPr/>
          <p:nvPr/>
        </p:nvSpPr>
        <p:spPr>
          <a:xfrm rot="16200000">
            <a:off x="400300" y="3291780"/>
            <a:ext cx="631312" cy="8722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0" name="Obdĺžnik 19">
            <a:extLst>
              <a:ext uri="{FF2B5EF4-FFF2-40B4-BE49-F238E27FC236}">
                <a16:creationId xmlns:a16="http://schemas.microsoft.com/office/drawing/2014/main" id="{CB329ED2-1C97-BAD0-98D9-DB25693AB88B}"/>
              </a:ext>
            </a:extLst>
          </p:cNvPr>
          <p:cNvSpPr/>
          <p:nvPr/>
        </p:nvSpPr>
        <p:spPr>
          <a:xfrm>
            <a:off x="792876" y="4766061"/>
            <a:ext cx="4047582" cy="154562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sk-SK" dirty="0"/>
              <a:t>-</a:t>
            </a:r>
            <a:r>
              <a:rPr lang="en-US" dirty="0"/>
              <a:t>available components</a:t>
            </a:r>
            <a:endParaRPr lang="sk-SK" dirty="0"/>
          </a:p>
          <a:p>
            <a:r>
              <a:rPr lang="sk-SK" dirty="0"/>
              <a:t>-</a:t>
            </a:r>
            <a:r>
              <a:rPr lang="en-US" dirty="0"/>
              <a:t>variable characteristics of components</a:t>
            </a:r>
            <a:endParaRPr lang="sk-SK" dirty="0"/>
          </a:p>
          <a:p>
            <a:r>
              <a:rPr lang="sk-SK" dirty="0"/>
              <a:t>-</a:t>
            </a:r>
            <a:r>
              <a:rPr lang="en-US" dirty="0"/>
              <a:t>differentiating</a:t>
            </a:r>
            <a:r>
              <a:rPr lang="sk-SK" dirty="0"/>
              <a:t>/</a:t>
            </a:r>
            <a:r>
              <a:rPr lang="en-US" dirty="0"/>
              <a:t>managing variability</a:t>
            </a:r>
            <a:endParaRPr lang="sk-SK" dirty="0"/>
          </a:p>
        </p:txBody>
      </p:sp>
      <p:sp>
        <p:nvSpPr>
          <p:cNvPr id="19" name="Obdĺžnik: zaoblené rohy 18">
            <a:extLst>
              <a:ext uri="{FF2B5EF4-FFF2-40B4-BE49-F238E27FC236}">
                <a16:creationId xmlns:a16="http://schemas.microsoft.com/office/drawing/2014/main" id="{008B2114-62B6-4BA9-C531-21562D080437}"/>
              </a:ext>
            </a:extLst>
          </p:cNvPr>
          <p:cNvSpPr/>
          <p:nvPr/>
        </p:nvSpPr>
        <p:spPr>
          <a:xfrm>
            <a:off x="356759" y="4213147"/>
            <a:ext cx="3377520" cy="752740"/>
          </a:xfrm>
          <a:prstGeom prst="roundRect">
            <a:avLst/>
          </a:prstGeom>
          <a:solidFill>
            <a:srgbClr val="00B0F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t>Need to describe variability</a:t>
            </a:r>
            <a:endParaRPr lang="sk-SK" b="1" dirty="0"/>
          </a:p>
        </p:txBody>
      </p:sp>
      <p:sp>
        <p:nvSpPr>
          <p:cNvPr id="22" name="Ovál 21">
            <a:extLst>
              <a:ext uri="{FF2B5EF4-FFF2-40B4-BE49-F238E27FC236}">
                <a16:creationId xmlns:a16="http://schemas.microsoft.com/office/drawing/2014/main" id="{E5B2337D-B8A0-565A-38A3-8FAD6316EE9C}"/>
              </a:ext>
            </a:extLst>
          </p:cNvPr>
          <p:cNvSpPr/>
          <p:nvPr/>
        </p:nvSpPr>
        <p:spPr>
          <a:xfrm>
            <a:off x="5356356" y="3977556"/>
            <a:ext cx="2364356" cy="828483"/>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dirty="0"/>
              <a:t>Variability modelling</a:t>
            </a:r>
            <a:endParaRPr lang="sk-SK" b="1" dirty="0"/>
          </a:p>
        </p:txBody>
      </p:sp>
      <p:sp>
        <p:nvSpPr>
          <p:cNvPr id="23" name="Obdĺžnik 22">
            <a:extLst>
              <a:ext uri="{FF2B5EF4-FFF2-40B4-BE49-F238E27FC236}">
                <a16:creationId xmlns:a16="http://schemas.microsoft.com/office/drawing/2014/main" id="{7602B90B-A6BD-7DE8-386E-88BEAB28BA09}"/>
              </a:ext>
            </a:extLst>
          </p:cNvPr>
          <p:cNvSpPr/>
          <p:nvPr/>
        </p:nvSpPr>
        <p:spPr>
          <a:xfrm>
            <a:off x="4618298" y="5988381"/>
            <a:ext cx="2032517" cy="61542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t>Feature models</a:t>
            </a:r>
            <a:endParaRPr lang="sk-SK" b="1" dirty="0"/>
          </a:p>
        </p:txBody>
      </p:sp>
      <p:sp>
        <p:nvSpPr>
          <p:cNvPr id="29" name="Obdĺžnik 28">
            <a:extLst>
              <a:ext uri="{FF2B5EF4-FFF2-40B4-BE49-F238E27FC236}">
                <a16:creationId xmlns:a16="http://schemas.microsoft.com/office/drawing/2014/main" id="{0E4D004E-CEA2-88DA-FAC2-273F801FA8C5}"/>
              </a:ext>
            </a:extLst>
          </p:cNvPr>
          <p:cNvSpPr/>
          <p:nvPr/>
        </p:nvSpPr>
        <p:spPr>
          <a:xfrm>
            <a:off x="5838713" y="4714269"/>
            <a:ext cx="4170334" cy="10065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Difference in comparison with software engineering of one product</a:t>
            </a:r>
            <a:endParaRPr lang="sk-SK" dirty="0"/>
          </a:p>
        </p:txBody>
      </p:sp>
    </p:spTree>
    <p:extLst>
      <p:ext uri="{BB962C8B-B14F-4D97-AF65-F5344CB8AC3E}">
        <p14:creationId xmlns:p14="http://schemas.microsoft.com/office/powerpoint/2010/main" val="31031123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A0C3E1-AB0F-4238-64DC-8DA06368E12D}"/>
              </a:ext>
            </a:extLst>
          </p:cNvPr>
          <p:cNvSpPr>
            <a:spLocks noGrp="1"/>
          </p:cNvSpPr>
          <p:nvPr>
            <p:ph type="title"/>
          </p:nvPr>
        </p:nvSpPr>
        <p:spPr>
          <a:xfrm>
            <a:off x="387741" y="237209"/>
            <a:ext cx="9099925" cy="1320800"/>
          </a:xfrm>
        </p:spPr>
        <p:txBody>
          <a:bodyPr>
            <a:normAutofit fontScale="90000"/>
          </a:bodyPr>
          <a:lstStyle/>
          <a:p>
            <a:r>
              <a:rPr lang="en-US" sz="5400" b="1" dirty="0" err="1"/>
              <a:t>ECaesarJ</a:t>
            </a:r>
            <a:r>
              <a:rPr lang="en-US" sz="5400" b="1" dirty="0"/>
              <a:t> – </a:t>
            </a:r>
            <a:r>
              <a:rPr lang="sk-SK" sz="5400" b="1" dirty="0"/>
              <a:t>E</a:t>
            </a:r>
            <a:r>
              <a:rPr lang="en-US" sz="5400" b="1" dirty="0"/>
              <a:t>volving </a:t>
            </a:r>
            <a:r>
              <a:rPr lang="sk-SK" sz="5400" b="1" dirty="0"/>
              <a:t>S</a:t>
            </a:r>
            <a:r>
              <a:rPr lang="en-US" sz="5400" b="1" dirty="0" err="1"/>
              <a:t>oftware</a:t>
            </a:r>
            <a:r>
              <a:rPr lang="en-US" sz="5400" b="1" dirty="0"/>
              <a:t> </a:t>
            </a:r>
            <a:r>
              <a:rPr lang="sk-SK" sz="5400" b="1" dirty="0"/>
              <a:t>P</a:t>
            </a:r>
            <a:r>
              <a:rPr lang="en-US" sz="5400" b="1" dirty="0" err="1"/>
              <a:t>roduct</a:t>
            </a:r>
            <a:r>
              <a:rPr lang="en-US" sz="5400" b="1" dirty="0"/>
              <a:t> </a:t>
            </a:r>
            <a:r>
              <a:rPr lang="sk-SK" sz="5400" b="1" dirty="0"/>
              <a:t>L</a:t>
            </a:r>
            <a:r>
              <a:rPr lang="en-US" sz="5400" b="1" dirty="0" err="1"/>
              <a:t>ines</a:t>
            </a:r>
            <a:endParaRPr lang="sk-SK" sz="5400" b="1" dirty="0"/>
          </a:p>
        </p:txBody>
      </p:sp>
      <p:pic>
        <p:nvPicPr>
          <p:cNvPr id="5" name="Obrázok 4">
            <a:extLst>
              <a:ext uri="{FF2B5EF4-FFF2-40B4-BE49-F238E27FC236}">
                <a16:creationId xmlns:a16="http://schemas.microsoft.com/office/drawing/2014/main" id="{143D7959-5E4E-9163-9BF5-4315F8033B7E}"/>
              </a:ext>
            </a:extLst>
          </p:cNvPr>
          <p:cNvPicPr>
            <a:picLocks noChangeAspect="1"/>
          </p:cNvPicPr>
          <p:nvPr/>
        </p:nvPicPr>
        <p:blipFill>
          <a:blip r:embed="rId2"/>
          <a:stretch>
            <a:fillRect/>
          </a:stretch>
        </p:blipFill>
        <p:spPr>
          <a:xfrm>
            <a:off x="0" y="1113819"/>
            <a:ext cx="12052015" cy="5617816"/>
          </a:xfrm>
          <a:prstGeom prst="rect">
            <a:avLst/>
          </a:prstGeom>
        </p:spPr>
      </p:pic>
    </p:spTree>
    <p:extLst>
      <p:ext uri="{BB962C8B-B14F-4D97-AF65-F5344CB8AC3E}">
        <p14:creationId xmlns:p14="http://schemas.microsoft.com/office/powerpoint/2010/main" val="42778487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ok 20">
            <a:extLst>
              <a:ext uri="{FF2B5EF4-FFF2-40B4-BE49-F238E27FC236}">
                <a16:creationId xmlns:a16="http://schemas.microsoft.com/office/drawing/2014/main" id="{0A52DC80-1E0D-37CF-33FA-7AB32B4774F7}"/>
              </a:ext>
            </a:extLst>
          </p:cNvPr>
          <p:cNvPicPr>
            <a:picLocks noChangeAspect="1"/>
          </p:cNvPicPr>
          <p:nvPr/>
        </p:nvPicPr>
        <p:blipFill>
          <a:blip r:embed="rId2"/>
          <a:stretch>
            <a:fillRect/>
          </a:stretch>
        </p:blipFill>
        <p:spPr>
          <a:xfrm>
            <a:off x="0" y="6191626"/>
            <a:ext cx="5887272" cy="562053"/>
          </a:xfrm>
          <a:prstGeom prst="rect">
            <a:avLst/>
          </a:prstGeom>
        </p:spPr>
      </p:pic>
      <p:sp>
        <p:nvSpPr>
          <p:cNvPr id="22" name="BlokTextu 21">
            <a:extLst>
              <a:ext uri="{FF2B5EF4-FFF2-40B4-BE49-F238E27FC236}">
                <a16:creationId xmlns:a16="http://schemas.microsoft.com/office/drawing/2014/main" id="{D2B1375C-F7AB-D196-89D9-E3690C73F98A}"/>
              </a:ext>
            </a:extLst>
          </p:cNvPr>
          <p:cNvSpPr txBox="1"/>
          <p:nvPr/>
        </p:nvSpPr>
        <p:spPr>
          <a:xfrm>
            <a:off x="777696" y="5975157"/>
            <a:ext cx="849913" cy="400110"/>
          </a:xfrm>
          <a:prstGeom prst="rect">
            <a:avLst/>
          </a:prstGeom>
          <a:noFill/>
        </p:spPr>
        <p:txBody>
          <a:bodyPr wrap="none" rtlCol="0">
            <a:spAutoFit/>
          </a:bodyPr>
          <a:lstStyle/>
          <a:p>
            <a:r>
              <a:rPr lang="en-US" sz="2000" b="1" i="1" dirty="0">
                <a:solidFill>
                  <a:srgbClr val="00B0F0"/>
                </a:solidFill>
              </a:rPr>
              <a:t>Here:</a:t>
            </a:r>
            <a:endParaRPr lang="sk-SK" sz="2000" b="1" i="1" dirty="0">
              <a:solidFill>
                <a:srgbClr val="00B0F0"/>
              </a:solidFill>
            </a:endParaRPr>
          </a:p>
        </p:txBody>
      </p:sp>
      <p:sp>
        <p:nvSpPr>
          <p:cNvPr id="2" name="Nadpis 1">
            <a:extLst>
              <a:ext uri="{FF2B5EF4-FFF2-40B4-BE49-F238E27FC236}">
                <a16:creationId xmlns:a16="http://schemas.microsoft.com/office/drawing/2014/main" id="{224BA216-F53B-3F27-3ECB-738B1908FD7C}"/>
              </a:ext>
            </a:extLst>
          </p:cNvPr>
          <p:cNvSpPr>
            <a:spLocks noGrp="1"/>
          </p:cNvSpPr>
          <p:nvPr>
            <p:ph type="title"/>
          </p:nvPr>
        </p:nvSpPr>
        <p:spPr>
          <a:xfrm>
            <a:off x="270620" y="321711"/>
            <a:ext cx="11366414" cy="1320800"/>
          </a:xfrm>
        </p:spPr>
        <p:txBody>
          <a:bodyPr>
            <a:noAutofit/>
          </a:bodyPr>
          <a:lstStyle/>
          <a:p>
            <a:r>
              <a:rPr lang="en-US" sz="5400" b="1" dirty="0"/>
              <a:t>Modularization of </a:t>
            </a:r>
            <a:r>
              <a:rPr lang="sk-SK" sz="5400" b="1" dirty="0"/>
              <a:t>S</a:t>
            </a:r>
            <a:r>
              <a:rPr lang="en-US" sz="5400" b="1" dirty="0" err="1"/>
              <a:t>tatic</a:t>
            </a:r>
            <a:r>
              <a:rPr lang="en-US" sz="5400" b="1" dirty="0"/>
              <a:t> </a:t>
            </a:r>
            <a:r>
              <a:rPr lang="sk-SK" sz="5400" b="1" dirty="0"/>
              <a:t>S</a:t>
            </a:r>
            <a:r>
              <a:rPr lang="en-US" sz="5400" b="1" dirty="0" err="1"/>
              <a:t>tructures</a:t>
            </a:r>
            <a:endParaRPr lang="sk-SK" sz="5400" b="1" dirty="0"/>
          </a:p>
        </p:txBody>
      </p:sp>
      <p:sp>
        <p:nvSpPr>
          <p:cNvPr id="4" name="BlokTextu 3">
            <a:extLst>
              <a:ext uri="{FF2B5EF4-FFF2-40B4-BE49-F238E27FC236}">
                <a16:creationId xmlns:a16="http://schemas.microsoft.com/office/drawing/2014/main" id="{B8024BBF-CFBB-D81A-2A91-0C045B023922}"/>
              </a:ext>
            </a:extLst>
          </p:cNvPr>
          <p:cNvSpPr txBox="1"/>
          <p:nvPr/>
        </p:nvSpPr>
        <p:spPr>
          <a:xfrm>
            <a:off x="185873" y="1454397"/>
            <a:ext cx="10684365" cy="523220"/>
          </a:xfrm>
          <a:prstGeom prst="rect">
            <a:avLst/>
          </a:prstGeom>
          <a:noFill/>
        </p:spPr>
        <p:txBody>
          <a:bodyPr wrap="square" rtlCol="0">
            <a:spAutoFit/>
          </a:bodyPr>
          <a:lstStyle/>
          <a:p>
            <a:r>
              <a:rPr lang="en-US" sz="2800" b="1" dirty="0">
                <a:solidFill>
                  <a:srgbClr val="FF0000"/>
                </a:solidFill>
              </a:rPr>
              <a:t>1. No replacement of classes in inheritance relationship. </a:t>
            </a:r>
            <a:endParaRPr lang="sk-SK" sz="2800" b="1" dirty="0">
              <a:solidFill>
                <a:srgbClr val="FF0000"/>
              </a:solidFill>
            </a:endParaRPr>
          </a:p>
        </p:txBody>
      </p:sp>
      <p:sp>
        <p:nvSpPr>
          <p:cNvPr id="5" name="BlokTextu 4">
            <a:extLst>
              <a:ext uri="{FF2B5EF4-FFF2-40B4-BE49-F238E27FC236}">
                <a16:creationId xmlns:a16="http://schemas.microsoft.com/office/drawing/2014/main" id="{2A2E4BAF-9102-CFAC-3DA6-542A832FBDEA}"/>
              </a:ext>
            </a:extLst>
          </p:cNvPr>
          <p:cNvSpPr txBox="1"/>
          <p:nvPr/>
        </p:nvSpPr>
        <p:spPr>
          <a:xfrm>
            <a:off x="734499" y="1992908"/>
            <a:ext cx="4485523" cy="646331"/>
          </a:xfrm>
          <a:prstGeom prst="rect">
            <a:avLst/>
          </a:prstGeom>
          <a:noFill/>
        </p:spPr>
        <p:txBody>
          <a:bodyPr wrap="none" rtlCol="0">
            <a:spAutoFit/>
          </a:bodyPr>
          <a:lstStyle/>
          <a:p>
            <a:r>
              <a:rPr lang="sk-SK" dirty="0"/>
              <a:t>-</a:t>
            </a:r>
            <a:r>
              <a:rPr lang="sk-SK" dirty="0" err="1"/>
              <a:t>redeclaration</a:t>
            </a:r>
            <a:r>
              <a:rPr lang="sk-SK" dirty="0"/>
              <a:t> of </a:t>
            </a:r>
            <a:r>
              <a:rPr lang="sk-SK" dirty="0" err="1"/>
              <a:t>inheritance</a:t>
            </a:r>
            <a:r>
              <a:rPr lang="sk-SK" dirty="0"/>
              <a:t> </a:t>
            </a:r>
            <a:r>
              <a:rPr lang="sk-SK" dirty="0" err="1"/>
              <a:t>relationship</a:t>
            </a:r>
            <a:endParaRPr lang="sk-SK" dirty="0"/>
          </a:p>
          <a:p>
            <a:r>
              <a:rPr lang="sk-SK" dirty="0"/>
              <a:t> </a:t>
            </a:r>
            <a:r>
              <a:rPr lang="sk-SK" dirty="0" err="1"/>
              <a:t>between</a:t>
            </a:r>
            <a:r>
              <a:rPr lang="sk-SK" dirty="0"/>
              <a:t>  </a:t>
            </a:r>
            <a:r>
              <a:rPr lang="sk-SK" dirty="0" err="1"/>
              <a:t>classes</a:t>
            </a:r>
            <a:endParaRPr lang="sk-SK" dirty="0"/>
          </a:p>
        </p:txBody>
      </p:sp>
      <p:sp>
        <p:nvSpPr>
          <p:cNvPr id="7" name="BlokTextu 6">
            <a:extLst>
              <a:ext uri="{FF2B5EF4-FFF2-40B4-BE49-F238E27FC236}">
                <a16:creationId xmlns:a16="http://schemas.microsoft.com/office/drawing/2014/main" id="{71E2EB8D-6141-9B1A-FCDE-9F2BE57B5D81}"/>
              </a:ext>
            </a:extLst>
          </p:cNvPr>
          <p:cNvSpPr txBox="1"/>
          <p:nvPr/>
        </p:nvSpPr>
        <p:spPr>
          <a:xfrm>
            <a:off x="2221419" y="3078996"/>
            <a:ext cx="6604693" cy="369332"/>
          </a:xfrm>
          <a:prstGeom prst="rect">
            <a:avLst/>
          </a:prstGeom>
          <a:noFill/>
        </p:spPr>
        <p:txBody>
          <a:bodyPr wrap="none" rtlCol="0">
            <a:spAutoFit/>
          </a:bodyPr>
          <a:lstStyle/>
          <a:p>
            <a:r>
              <a:rPr lang="sk-SK" b="1" i="1" dirty="0">
                <a:solidFill>
                  <a:srgbClr val="00B0F0"/>
                </a:solidFill>
              </a:rPr>
              <a:t>- </a:t>
            </a:r>
            <a:r>
              <a:rPr lang="en-US" b="1" i="1" dirty="0" err="1">
                <a:solidFill>
                  <a:srgbClr val="00B0F0"/>
                </a:solidFill>
              </a:rPr>
              <a:t>i</a:t>
            </a:r>
            <a:r>
              <a:rPr lang="sk-SK" b="1" i="1" dirty="0" err="1">
                <a:solidFill>
                  <a:srgbClr val="00B0F0"/>
                </a:solidFill>
              </a:rPr>
              <a:t>ntroduction</a:t>
            </a:r>
            <a:r>
              <a:rPr lang="sk-SK" b="1" i="1" dirty="0">
                <a:solidFill>
                  <a:srgbClr val="00B0F0"/>
                </a:solidFill>
              </a:rPr>
              <a:t> of </a:t>
            </a:r>
            <a:r>
              <a:rPr lang="sk-SK" b="1" i="1" dirty="0" err="1">
                <a:solidFill>
                  <a:srgbClr val="00B0F0"/>
                </a:solidFill>
              </a:rPr>
              <a:t>additional</a:t>
            </a:r>
            <a:r>
              <a:rPr lang="sk-SK" b="1" i="1" dirty="0">
                <a:solidFill>
                  <a:srgbClr val="00B0F0"/>
                </a:solidFill>
              </a:rPr>
              <a:t> </a:t>
            </a:r>
            <a:r>
              <a:rPr lang="sk-SK" b="1" i="1" dirty="0" err="1">
                <a:solidFill>
                  <a:srgbClr val="00B0F0"/>
                </a:solidFill>
              </a:rPr>
              <a:t>glue</a:t>
            </a:r>
            <a:r>
              <a:rPr lang="sk-SK" b="1" i="1" dirty="0">
                <a:solidFill>
                  <a:srgbClr val="00B0F0"/>
                </a:solidFill>
              </a:rPr>
              <a:t> </a:t>
            </a:r>
            <a:r>
              <a:rPr lang="sk-SK" b="1" i="1" dirty="0" err="1">
                <a:solidFill>
                  <a:srgbClr val="00B0F0"/>
                </a:solidFill>
              </a:rPr>
              <a:t>code</a:t>
            </a:r>
            <a:r>
              <a:rPr lang="en-US" b="1" i="1" dirty="0">
                <a:solidFill>
                  <a:srgbClr val="00B0F0"/>
                </a:solidFill>
              </a:rPr>
              <a:t> (for example in C++)</a:t>
            </a:r>
            <a:endParaRPr lang="sk-SK" b="1" i="1" dirty="0">
              <a:solidFill>
                <a:srgbClr val="00B0F0"/>
              </a:solidFill>
            </a:endParaRPr>
          </a:p>
        </p:txBody>
      </p:sp>
      <p:sp>
        <p:nvSpPr>
          <p:cNvPr id="8" name="BlokTextu 7">
            <a:extLst>
              <a:ext uri="{FF2B5EF4-FFF2-40B4-BE49-F238E27FC236}">
                <a16:creationId xmlns:a16="http://schemas.microsoft.com/office/drawing/2014/main" id="{C325FDA9-F8CD-EECF-6CF2-2E720CF18A0C}"/>
              </a:ext>
            </a:extLst>
          </p:cNvPr>
          <p:cNvSpPr txBox="1"/>
          <p:nvPr/>
        </p:nvSpPr>
        <p:spPr>
          <a:xfrm>
            <a:off x="5274003" y="2720537"/>
            <a:ext cx="2367956" cy="400110"/>
          </a:xfrm>
          <a:prstGeom prst="rect">
            <a:avLst/>
          </a:prstGeom>
          <a:noFill/>
        </p:spPr>
        <p:txBody>
          <a:bodyPr wrap="none" rtlCol="0">
            <a:spAutoFit/>
          </a:bodyPr>
          <a:lstStyle/>
          <a:p>
            <a:r>
              <a:rPr lang="en-US" sz="2000" b="1" dirty="0">
                <a:solidFill>
                  <a:srgbClr val="FFC000"/>
                </a:solidFill>
              </a:rPr>
              <a:t>Impossible in Java</a:t>
            </a:r>
            <a:endParaRPr lang="sk-SK" sz="2000" b="1" dirty="0">
              <a:solidFill>
                <a:srgbClr val="FFC000"/>
              </a:solidFill>
            </a:endParaRPr>
          </a:p>
        </p:txBody>
      </p:sp>
      <p:sp>
        <p:nvSpPr>
          <p:cNvPr id="10" name="BlokTextu 9">
            <a:extLst>
              <a:ext uri="{FF2B5EF4-FFF2-40B4-BE49-F238E27FC236}">
                <a16:creationId xmlns:a16="http://schemas.microsoft.com/office/drawing/2014/main" id="{918F48AC-0505-A861-E640-D796179E29BE}"/>
              </a:ext>
            </a:extLst>
          </p:cNvPr>
          <p:cNvSpPr txBox="1"/>
          <p:nvPr/>
        </p:nvSpPr>
        <p:spPr>
          <a:xfrm>
            <a:off x="563363" y="2628204"/>
            <a:ext cx="4656659" cy="584775"/>
          </a:xfrm>
          <a:prstGeom prst="rect">
            <a:avLst/>
          </a:prstGeom>
          <a:noFill/>
        </p:spPr>
        <p:txBody>
          <a:bodyPr wrap="none" rtlCol="0">
            <a:spAutoFit/>
          </a:bodyPr>
          <a:lstStyle/>
          <a:p>
            <a:r>
              <a:rPr lang="sk-SK" sz="3200" b="1" dirty="0"/>
              <a:t>MULTIPLE INHERITANCE</a:t>
            </a:r>
          </a:p>
        </p:txBody>
      </p:sp>
      <p:sp>
        <p:nvSpPr>
          <p:cNvPr id="15" name="BlokTextu 14">
            <a:extLst>
              <a:ext uri="{FF2B5EF4-FFF2-40B4-BE49-F238E27FC236}">
                <a16:creationId xmlns:a16="http://schemas.microsoft.com/office/drawing/2014/main" id="{FA0268B4-490E-8B26-C9E0-493B0F2CDCAA}"/>
              </a:ext>
            </a:extLst>
          </p:cNvPr>
          <p:cNvSpPr txBox="1"/>
          <p:nvPr/>
        </p:nvSpPr>
        <p:spPr>
          <a:xfrm>
            <a:off x="524586" y="3984798"/>
            <a:ext cx="6109173" cy="584775"/>
          </a:xfrm>
          <a:prstGeom prst="rect">
            <a:avLst/>
          </a:prstGeom>
          <a:noFill/>
        </p:spPr>
        <p:txBody>
          <a:bodyPr wrap="none" rtlCol="0">
            <a:spAutoFit/>
          </a:bodyPr>
          <a:lstStyle/>
          <a:p>
            <a:r>
              <a:rPr lang="en-US" sz="3200" b="1" dirty="0"/>
              <a:t>INVASIVE CHANGES OTHERWISE</a:t>
            </a:r>
            <a:endParaRPr lang="sk-SK" sz="3200" b="1" dirty="0"/>
          </a:p>
        </p:txBody>
      </p:sp>
      <p:sp>
        <p:nvSpPr>
          <p:cNvPr id="16" name="BlokTextu 15">
            <a:extLst>
              <a:ext uri="{FF2B5EF4-FFF2-40B4-BE49-F238E27FC236}">
                <a16:creationId xmlns:a16="http://schemas.microsoft.com/office/drawing/2014/main" id="{D9A9971E-D8F1-BF14-83B3-7B8A4AF0BBC4}"/>
              </a:ext>
            </a:extLst>
          </p:cNvPr>
          <p:cNvSpPr txBox="1"/>
          <p:nvPr/>
        </p:nvSpPr>
        <p:spPr>
          <a:xfrm>
            <a:off x="208641" y="3461230"/>
            <a:ext cx="10684365" cy="523220"/>
          </a:xfrm>
          <a:prstGeom prst="rect">
            <a:avLst/>
          </a:prstGeom>
          <a:noFill/>
        </p:spPr>
        <p:txBody>
          <a:bodyPr wrap="square" rtlCol="0">
            <a:spAutoFit/>
          </a:bodyPr>
          <a:lstStyle/>
          <a:p>
            <a:r>
              <a:rPr lang="en-US" sz="2800" b="1" dirty="0">
                <a:solidFill>
                  <a:srgbClr val="FF0000"/>
                </a:solidFill>
              </a:rPr>
              <a:t>2. Incorporation of planned functionality (domain knowledge)</a:t>
            </a:r>
            <a:endParaRPr lang="sk-SK" sz="2800" b="1" dirty="0">
              <a:solidFill>
                <a:srgbClr val="FF0000"/>
              </a:solidFill>
            </a:endParaRPr>
          </a:p>
        </p:txBody>
      </p:sp>
      <p:sp>
        <p:nvSpPr>
          <p:cNvPr id="17" name="BlokTextu 16">
            <a:extLst>
              <a:ext uri="{FF2B5EF4-FFF2-40B4-BE49-F238E27FC236}">
                <a16:creationId xmlns:a16="http://schemas.microsoft.com/office/drawing/2014/main" id="{A5BD6BAE-8B4E-FDEA-BEB2-4CD77619DD54}"/>
              </a:ext>
            </a:extLst>
          </p:cNvPr>
          <p:cNvSpPr txBox="1"/>
          <p:nvPr/>
        </p:nvSpPr>
        <p:spPr>
          <a:xfrm>
            <a:off x="886310" y="4447768"/>
            <a:ext cx="11109138" cy="646331"/>
          </a:xfrm>
          <a:prstGeom prst="rect">
            <a:avLst/>
          </a:prstGeom>
          <a:noFill/>
        </p:spPr>
        <p:txBody>
          <a:bodyPr wrap="square" rtlCol="0">
            <a:spAutoFit/>
          </a:bodyPr>
          <a:lstStyle/>
          <a:p>
            <a:pPr marL="285750" indent="-285750">
              <a:buFontTx/>
              <a:buChar char="-"/>
            </a:pPr>
            <a:r>
              <a:rPr lang="en-US" b="1" i="1" dirty="0">
                <a:solidFill>
                  <a:srgbClr val="00B0F0"/>
                </a:solidFill>
              </a:rPr>
              <a:t>If open-closed principle cannot be used = </a:t>
            </a:r>
            <a:r>
              <a:rPr lang="en-US" b="1" i="1" u="sng" dirty="0"/>
              <a:t>implementation of core features has to be changed </a:t>
            </a:r>
          </a:p>
          <a:p>
            <a:pPr lvl="8"/>
            <a:r>
              <a:rPr lang="en-US" b="1" i="1" u="sng" dirty="0"/>
              <a:t>during introduction of product-specific feature</a:t>
            </a:r>
            <a:endParaRPr lang="sk-SK" b="1" i="1" u="sng" dirty="0"/>
          </a:p>
        </p:txBody>
      </p:sp>
      <p:sp>
        <p:nvSpPr>
          <p:cNvPr id="18" name="BlokTextu 17">
            <a:extLst>
              <a:ext uri="{FF2B5EF4-FFF2-40B4-BE49-F238E27FC236}">
                <a16:creationId xmlns:a16="http://schemas.microsoft.com/office/drawing/2014/main" id="{707D6F8C-8300-85E9-002D-EAD0B8CAA478}"/>
              </a:ext>
            </a:extLst>
          </p:cNvPr>
          <p:cNvSpPr txBox="1"/>
          <p:nvPr/>
        </p:nvSpPr>
        <p:spPr>
          <a:xfrm>
            <a:off x="208641" y="5265817"/>
            <a:ext cx="10684365" cy="523220"/>
          </a:xfrm>
          <a:prstGeom prst="rect">
            <a:avLst/>
          </a:prstGeom>
          <a:noFill/>
        </p:spPr>
        <p:txBody>
          <a:bodyPr wrap="square" rtlCol="0">
            <a:spAutoFit/>
          </a:bodyPr>
          <a:lstStyle/>
          <a:p>
            <a:r>
              <a:rPr lang="en-US" sz="2800" b="1" dirty="0">
                <a:solidFill>
                  <a:srgbClr val="FF0000"/>
                </a:solidFill>
              </a:rPr>
              <a:t>3. Instantiation of extended classes instead of original ones</a:t>
            </a:r>
            <a:endParaRPr lang="sk-SK" sz="2800" b="1" dirty="0">
              <a:solidFill>
                <a:srgbClr val="FF0000"/>
              </a:solidFill>
            </a:endParaRPr>
          </a:p>
        </p:txBody>
      </p:sp>
      <p:sp>
        <p:nvSpPr>
          <p:cNvPr id="19" name="BlokTextu 18">
            <a:extLst>
              <a:ext uri="{FF2B5EF4-FFF2-40B4-BE49-F238E27FC236}">
                <a16:creationId xmlns:a16="http://schemas.microsoft.com/office/drawing/2014/main" id="{3A712A8F-E2E1-FD1E-08A1-3C3B9F604450}"/>
              </a:ext>
            </a:extLst>
          </p:cNvPr>
          <p:cNvSpPr txBox="1"/>
          <p:nvPr/>
        </p:nvSpPr>
        <p:spPr>
          <a:xfrm>
            <a:off x="4638747" y="5703863"/>
            <a:ext cx="7302577" cy="1077218"/>
          </a:xfrm>
          <a:prstGeom prst="rect">
            <a:avLst/>
          </a:prstGeom>
          <a:noFill/>
        </p:spPr>
        <p:txBody>
          <a:bodyPr wrap="none" rtlCol="0">
            <a:spAutoFit/>
          </a:bodyPr>
          <a:lstStyle/>
          <a:p>
            <a:r>
              <a:rPr lang="en-US" sz="3200" b="1" dirty="0"/>
              <a:t>REDEFINITION IN ALL PLACES WHERE </a:t>
            </a:r>
          </a:p>
          <a:p>
            <a:r>
              <a:rPr lang="en-US" sz="3200" b="1" dirty="0"/>
              <a:t>     EXTENDED CLASS IS INSTANTIATED</a:t>
            </a:r>
            <a:endParaRPr lang="sk-SK" sz="3200" b="1" dirty="0"/>
          </a:p>
        </p:txBody>
      </p:sp>
    </p:spTree>
    <p:extLst>
      <p:ext uri="{BB962C8B-B14F-4D97-AF65-F5344CB8AC3E}">
        <p14:creationId xmlns:p14="http://schemas.microsoft.com/office/powerpoint/2010/main" val="33141316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37B1B2-3F96-C9E1-994A-DA031D0E6513}"/>
              </a:ext>
            </a:extLst>
          </p:cNvPr>
          <p:cNvSpPr>
            <a:spLocks noGrp="1"/>
          </p:cNvSpPr>
          <p:nvPr>
            <p:ph type="title"/>
          </p:nvPr>
        </p:nvSpPr>
        <p:spPr>
          <a:xfrm>
            <a:off x="317691" y="321863"/>
            <a:ext cx="10345569" cy="1320800"/>
          </a:xfrm>
        </p:spPr>
        <p:txBody>
          <a:bodyPr>
            <a:noAutofit/>
          </a:bodyPr>
          <a:lstStyle/>
          <a:p>
            <a:r>
              <a:rPr lang="en-US" sz="5400" b="1" dirty="0"/>
              <a:t>Handling Event </a:t>
            </a:r>
            <a:r>
              <a:rPr lang="sk-SK" sz="5400" b="1" dirty="0"/>
              <a:t>U</a:t>
            </a:r>
            <a:r>
              <a:rPr lang="en-US" sz="5400" b="1" dirty="0"/>
              <a:t>sing Observer Design Pattern</a:t>
            </a:r>
            <a:endParaRPr lang="sk-SK" sz="5400" b="1" dirty="0"/>
          </a:p>
        </p:txBody>
      </p:sp>
      <p:sp>
        <p:nvSpPr>
          <p:cNvPr id="4" name="BlokTextu 3">
            <a:extLst>
              <a:ext uri="{FF2B5EF4-FFF2-40B4-BE49-F238E27FC236}">
                <a16:creationId xmlns:a16="http://schemas.microsoft.com/office/drawing/2014/main" id="{EA65CADC-3522-C43A-AE92-ACFB681F8674}"/>
              </a:ext>
            </a:extLst>
          </p:cNvPr>
          <p:cNvSpPr txBox="1"/>
          <p:nvPr/>
        </p:nvSpPr>
        <p:spPr>
          <a:xfrm>
            <a:off x="524586" y="4091269"/>
            <a:ext cx="6109173" cy="584775"/>
          </a:xfrm>
          <a:prstGeom prst="rect">
            <a:avLst/>
          </a:prstGeom>
          <a:noFill/>
        </p:spPr>
        <p:txBody>
          <a:bodyPr wrap="none" rtlCol="0">
            <a:spAutoFit/>
          </a:bodyPr>
          <a:lstStyle/>
          <a:p>
            <a:r>
              <a:rPr lang="en-US" sz="3200" b="1" dirty="0"/>
              <a:t>INVASIVE CHANGES OTHERWISE</a:t>
            </a:r>
            <a:endParaRPr lang="sk-SK" sz="3200" b="1" dirty="0"/>
          </a:p>
        </p:txBody>
      </p:sp>
      <p:sp>
        <p:nvSpPr>
          <p:cNvPr id="5" name="BlokTextu 4">
            <a:extLst>
              <a:ext uri="{FF2B5EF4-FFF2-40B4-BE49-F238E27FC236}">
                <a16:creationId xmlns:a16="http://schemas.microsoft.com/office/drawing/2014/main" id="{4E9EE493-2C3A-E5EF-B24A-FAB50A4E15A9}"/>
              </a:ext>
            </a:extLst>
          </p:cNvPr>
          <p:cNvSpPr txBox="1"/>
          <p:nvPr/>
        </p:nvSpPr>
        <p:spPr>
          <a:xfrm>
            <a:off x="208641" y="3567701"/>
            <a:ext cx="10684365" cy="523220"/>
          </a:xfrm>
          <a:prstGeom prst="rect">
            <a:avLst/>
          </a:prstGeom>
          <a:noFill/>
        </p:spPr>
        <p:txBody>
          <a:bodyPr wrap="square" rtlCol="0">
            <a:spAutoFit/>
          </a:bodyPr>
          <a:lstStyle/>
          <a:p>
            <a:r>
              <a:rPr lang="en-US" sz="2800" b="1" dirty="0">
                <a:solidFill>
                  <a:srgbClr val="FF0000"/>
                </a:solidFill>
              </a:rPr>
              <a:t>2. Incorporation of planned functionality (domain knowledge)</a:t>
            </a:r>
            <a:endParaRPr lang="sk-SK" sz="2800" b="1" dirty="0">
              <a:solidFill>
                <a:srgbClr val="FF0000"/>
              </a:solidFill>
            </a:endParaRPr>
          </a:p>
        </p:txBody>
      </p:sp>
      <p:sp>
        <p:nvSpPr>
          <p:cNvPr id="6" name="BlokTextu 5">
            <a:extLst>
              <a:ext uri="{FF2B5EF4-FFF2-40B4-BE49-F238E27FC236}">
                <a16:creationId xmlns:a16="http://schemas.microsoft.com/office/drawing/2014/main" id="{C0EA9F12-A984-FA51-D89B-3D8C7639EA71}"/>
              </a:ext>
            </a:extLst>
          </p:cNvPr>
          <p:cNvSpPr txBox="1"/>
          <p:nvPr/>
        </p:nvSpPr>
        <p:spPr>
          <a:xfrm>
            <a:off x="886310" y="4554239"/>
            <a:ext cx="11109138" cy="646331"/>
          </a:xfrm>
          <a:prstGeom prst="rect">
            <a:avLst/>
          </a:prstGeom>
          <a:noFill/>
        </p:spPr>
        <p:txBody>
          <a:bodyPr wrap="square" rtlCol="0">
            <a:spAutoFit/>
          </a:bodyPr>
          <a:lstStyle/>
          <a:p>
            <a:pPr marL="285750" indent="-285750">
              <a:buFontTx/>
              <a:buChar char="-"/>
            </a:pPr>
            <a:r>
              <a:rPr lang="en-US" b="1" i="1" dirty="0">
                <a:solidFill>
                  <a:srgbClr val="00B0F0"/>
                </a:solidFill>
              </a:rPr>
              <a:t>If open-closed principle cannot be used = </a:t>
            </a:r>
            <a:r>
              <a:rPr lang="en-US" b="1" i="1" u="sng" dirty="0"/>
              <a:t>implementation of core features has to be changed </a:t>
            </a:r>
          </a:p>
          <a:p>
            <a:pPr lvl="8"/>
            <a:r>
              <a:rPr lang="en-US" b="1" i="1" u="sng" dirty="0"/>
              <a:t>during introduction of product-specific feature</a:t>
            </a:r>
            <a:endParaRPr lang="sk-SK" b="1" i="1" u="sng" dirty="0"/>
          </a:p>
        </p:txBody>
      </p:sp>
      <p:sp>
        <p:nvSpPr>
          <p:cNvPr id="7" name="BlokTextu 6">
            <a:extLst>
              <a:ext uri="{FF2B5EF4-FFF2-40B4-BE49-F238E27FC236}">
                <a16:creationId xmlns:a16="http://schemas.microsoft.com/office/drawing/2014/main" id="{2636A1DF-2D5A-7D2A-4B00-A39C4C1E0AC9}"/>
              </a:ext>
            </a:extLst>
          </p:cNvPr>
          <p:cNvSpPr txBox="1"/>
          <p:nvPr/>
        </p:nvSpPr>
        <p:spPr>
          <a:xfrm>
            <a:off x="204661" y="5327382"/>
            <a:ext cx="10684365" cy="523220"/>
          </a:xfrm>
          <a:prstGeom prst="rect">
            <a:avLst/>
          </a:prstGeom>
          <a:noFill/>
        </p:spPr>
        <p:txBody>
          <a:bodyPr wrap="square" rtlCol="0">
            <a:spAutoFit/>
          </a:bodyPr>
          <a:lstStyle/>
          <a:p>
            <a:r>
              <a:rPr lang="en-US" sz="2800" b="1" dirty="0">
                <a:solidFill>
                  <a:srgbClr val="FF0000"/>
                </a:solidFill>
              </a:rPr>
              <a:t>3. No support of declarative definition of events</a:t>
            </a:r>
            <a:endParaRPr lang="sk-SK" sz="2800" b="1" dirty="0">
              <a:solidFill>
                <a:srgbClr val="FF0000"/>
              </a:solidFill>
            </a:endParaRPr>
          </a:p>
        </p:txBody>
      </p:sp>
      <p:sp>
        <p:nvSpPr>
          <p:cNvPr id="8" name="BlokTextu 7">
            <a:extLst>
              <a:ext uri="{FF2B5EF4-FFF2-40B4-BE49-F238E27FC236}">
                <a16:creationId xmlns:a16="http://schemas.microsoft.com/office/drawing/2014/main" id="{50526747-2D33-E740-3C29-B95DE10482A0}"/>
              </a:ext>
            </a:extLst>
          </p:cNvPr>
          <p:cNvSpPr txBox="1"/>
          <p:nvPr/>
        </p:nvSpPr>
        <p:spPr>
          <a:xfrm>
            <a:off x="4903727" y="5878582"/>
            <a:ext cx="7259680" cy="584775"/>
          </a:xfrm>
          <a:prstGeom prst="rect">
            <a:avLst/>
          </a:prstGeom>
          <a:noFill/>
        </p:spPr>
        <p:txBody>
          <a:bodyPr wrap="none" rtlCol="0">
            <a:spAutoFit/>
          </a:bodyPr>
          <a:lstStyle/>
          <a:p>
            <a:r>
              <a:rPr lang="en-US" sz="3200" b="1" dirty="0"/>
              <a:t>EXPLICIT TRIGGERING IS NECESSARY</a:t>
            </a:r>
            <a:endParaRPr lang="sk-SK" sz="3200" b="1" dirty="0"/>
          </a:p>
        </p:txBody>
      </p:sp>
      <p:sp>
        <p:nvSpPr>
          <p:cNvPr id="9" name="BlokTextu 8">
            <a:extLst>
              <a:ext uri="{FF2B5EF4-FFF2-40B4-BE49-F238E27FC236}">
                <a16:creationId xmlns:a16="http://schemas.microsoft.com/office/drawing/2014/main" id="{1740CAB1-B616-8240-698C-5D528374AD53}"/>
              </a:ext>
            </a:extLst>
          </p:cNvPr>
          <p:cNvSpPr txBox="1"/>
          <p:nvPr/>
        </p:nvSpPr>
        <p:spPr>
          <a:xfrm>
            <a:off x="1178529" y="5849937"/>
            <a:ext cx="3752437" cy="646331"/>
          </a:xfrm>
          <a:prstGeom prst="rect">
            <a:avLst/>
          </a:prstGeom>
          <a:noFill/>
        </p:spPr>
        <p:txBody>
          <a:bodyPr wrap="none" rtlCol="0">
            <a:spAutoFit/>
          </a:bodyPr>
          <a:lstStyle/>
          <a:p>
            <a:pPr marL="285750" indent="-285750">
              <a:buFontTx/>
              <a:buChar char="-"/>
            </a:pPr>
            <a:r>
              <a:rPr lang="en-US" b="1" i="1" dirty="0">
                <a:solidFill>
                  <a:srgbClr val="00B0F0"/>
                </a:solidFill>
              </a:rPr>
              <a:t>Difficult to reuse for defining </a:t>
            </a:r>
          </a:p>
          <a:p>
            <a:r>
              <a:rPr lang="en-US" b="1" i="1" dirty="0">
                <a:solidFill>
                  <a:srgbClr val="00B0F0"/>
                </a:solidFill>
              </a:rPr>
              <a:t>other kind of events</a:t>
            </a:r>
            <a:endParaRPr lang="sk-SK" b="1" i="1" dirty="0">
              <a:solidFill>
                <a:srgbClr val="00B0F0"/>
              </a:solidFill>
            </a:endParaRPr>
          </a:p>
        </p:txBody>
      </p:sp>
      <p:sp>
        <p:nvSpPr>
          <p:cNvPr id="10" name="BlokTextu 9">
            <a:extLst>
              <a:ext uri="{FF2B5EF4-FFF2-40B4-BE49-F238E27FC236}">
                <a16:creationId xmlns:a16="http://schemas.microsoft.com/office/drawing/2014/main" id="{B7169C08-98BA-F841-132B-B9FD8A051148}"/>
              </a:ext>
            </a:extLst>
          </p:cNvPr>
          <p:cNvSpPr txBox="1"/>
          <p:nvPr/>
        </p:nvSpPr>
        <p:spPr>
          <a:xfrm>
            <a:off x="204661" y="2366469"/>
            <a:ext cx="10684365" cy="523220"/>
          </a:xfrm>
          <a:prstGeom prst="rect">
            <a:avLst/>
          </a:prstGeom>
          <a:noFill/>
        </p:spPr>
        <p:txBody>
          <a:bodyPr wrap="square" rtlCol="0">
            <a:spAutoFit/>
          </a:bodyPr>
          <a:lstStyle/>
          <a:p>
            <a:r>
              <a:rPr lang="en-US" sz="2800" b="1" dirty="0">
                <a:solidFill>
                  <a:srgbClr val="FF0000"/>
                </a:solidFill>
              </a:rPr>
              <a:t>1. Much glue code – registration and notification of observers</a:t>
            </a:r>
            <a:endParaRPr lang="sk-SK" sz="2800" b="1" dirty="0">
              <a:solidFill>
                <a:srgbClr val="FF0000"/>
              </a:solidFill>
            </a:endParaRPr>
          </a:p>
        </p:txBody>
      </p:sp>
      <p:sp>
        <p:nvSpPr>
          <p:cNvPr id="15" name="Podnadpis 2">
            <a:extLst>
              <a:ext uri="{FF2B5EF4-FFF2-40B4-BE49-F238E27FC236}">
                <a16:creationId xmlns:a16="http://schemas.microsoft.com/office/drawing/2014/main" id="{73906C2F-E0E7-712E-177F-11F124785708}"/>
              </a:ext>
            </a:extLst>
          </p:cNvPr>
          <p:cNvSpPr txBox="1">
            <a:spLocks/>
          </p:cNvSpPr>
          <p:nvPr/>
        </p:nvSpPr>
        <p:spPr>
          <a:xfrm>
            <a:off x="5490475" y="1557183"/>
            <a:ext cx="7766936" cy="10968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b="1" dirty="0"/>
              <a:t>Modularization of </a:t>
            </a:r>
            <a:r>
              <a:rPr lang="en-US" sz="2800" b="1" dirty="0" err="1"/>
              <a:t>behaviour</a:t>
            </a:r>
            <a:endParaRPr lang="sk-SK" sz="2800" b="1" dirty="0"/>
          </a:p>
        </p:txBody>
      </p:sp>
    </p:spTree>
    <p:extLst>
      <p:ext uri="{BB962C8B-B14F-4D97-AF65-F5344CB8AC3E}">
        <p14:creationId xmlns:p14="http://schemas.microsoft.com/office/powerpoint/2010/main" val="6948270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5C839E-9580-4F76-8A55-0EB2F9C576EF}"/>
              </a:ext>
            </a:extLst>
          </p:cNvPr>
          <p:cNvSpPr>
            <a:spLocks noGrp="1"/>
          </p:cNvSpPr>
          <p:nvPr>
            <p:ph type="title"/>
          </p:nvPr>
        </p:nvSpPr>
        <p:spPr>
          <a:xfrm>
            <a:off x="499781" y="263894"/>
            <a:ext cx="8596668" cy="1320800"/>
          </a:xfrm>
        </p:spPr>
        <p:txBody>
          <a:bodyPr>
            <a:noAutofit/>
          </a:bodyPr>
          <a:lstStyle/>
          <a:p>
            <a:r>
              <a:rPr lang="sk-SK" sz="4800" b="1" dirty="0" err="1"/>
              <a:t>Quality</a:t>
            </a:r>
            <a:r>
              <a:rPr lang="sk-SK" sz="4800" b="1" dirty="0"/>
              <a:t> of </a:t>
            </a:r>
            <a:r>
              <a:rPr lang="sk-SK" sz="4800" b="1" dirty="0" err="1"/>
              <a:t>Applying</a:t>
            </a:r>
            <a:r>
              <a:rPr lang="sk-SK" sz="4800" b="1" dirty="0"/>
              <a:t> </a:t>
            </a:r>
            <a:r>
              <a:rPr lang="sk-SK" sz="4800" b="1" dirty="0" err="1"/>
              <a:t>Voluntary</a:t>
            </a:r>
            <a:r>
              <a:rPr lang="sk-SK" sz="4800" b="1" dirty="0"/>
              <a:t> </a:t>
            </a:r>
            <a:r>
              <a:rPr lang="sk-SK" sz="4800" b="1" dirty="0" err="1"/>
              <a:t>Features</a:t>
            </a:r>
            <a:r>
              <a:rPr lang="sk-SK" sz="4800" b="1" dirty="0"/>
              <a:t> </a:t>
            </a:r>
            <a:r>
              <a:rPr lang="sk-SK" sz="4800" b="1" dirty="0" err="1"/>
              <a:t>Using</a:t>
            </a:r>
            <a:r>
              <a:rPr lang="sk-SK" sz="4800" b="1" dirty="0"/>
              <a:t> </a:t>
            </a:r>
            <a:r>
              <a:rPr lang="sk-SK" sz="4800" b="1" dirty="0" err="1"/>
              <a:t>AspectJ</a:t>
            </a:r>
            <a:endParaRPr lang="sk-SK" sz="4800" b="1" dirty="0"/>
          </a:p>
        </p:txBody>
      </p:sp>
      <p:sp>
        <p:nvSpPr>
          <p:cNvPr id="9" name="Ovál 8">
            <a:extLst>
              <a:ext uri="{FF2B5EF4-FFF2-40B4-BE49-F238E27FC236}">
                <a16:creationId xmlns:a16="http://schemas.microsoft.com/office/drawing/2014/main" id="{02C2179A-CB54-484B-AF69-CA30DEF06694}"/>
              </a:ext>
            </a:extLst>
          </p:cNvPr>
          <p:cNvSpPr/>
          <p:nvPr/>
        </p:nvSpPr>
        <p:spPr>
          <a:xfrm rot="20741706">
            <a:off x="1992095" y="2749909"/>
            <a:ext cx="7111014" cy="3805368"/>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k-SK" sz="6600" dirty="0"/>
              <a:t>PROBLEMS</a:t>
            </a:r>
          </a:p>
        </p:txBody>
      </p:sp>
      <p:sp>
        <p:nvSpPr>
          <p:cNvPr id="8" name="Obdĺžnik: zaoblené protiľahlé rohy 7">
            <a:extLst>
              <a:ext uri="{FF2B5EF4-FFF2-40B4-BE49-F238E27FC236}">
                <a16:creationId xmlns:a16="http://schemas.microsoft.com/office/drawing/2014/main" id="{A4BFC951-5D80-4FC4-88DC-FA96F03D34D9}"/>
              </a:ext>
            </a:extLst>
          </p:cNvPr>
          <p:cNvSpPr/>
          <p:nvPr/>
        </p:nvSpPr>
        <p:spPr>
          <a:xfrm>
            <a:off x="6309690" y="5917662"/>
            <a:ext cx="2352583" cy="86113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err="1"/>
              <a:t>Use</a:t>
            </a:r>
            <a:r>
              <a:rPr lang="sk-SK" dirty="0"/>
              <a:t> of </a:t>
            </a:r>
            <a:r>
              <a:rPr lang="sk-SK" dirty="0" err="1"/>
              <a:t>dynamic</a:t>
            </a:r>
            <a:r>
              <a:rPr lang="sk-SK" dirty="0"/>
              <a:t> </a:t>
            </a:r>
            <a:r>
              <a:rPr lang="sk-SK" dirty="0" err="1"/>
              <a:t>exceptions</a:t>
            </a:r>
            <a:r>
              <a:rPr lang="sk-SK" dirty="0"/>
              <a:t> </a:t>
            </a:r>
            <a:r>
              <a:rPr lang="sk-SK" dirty="0" err="1"/>
              <a:t>is</a:t>
            </a:r>
            <a:r>
              <a:rPr lang="sk-SK" dirty="0"/>
              <a:t> </a:t>
            </a:r>
            <a:r>
              <a:rPr lang="sk-SK" dirty="0" err="1"/>
              <a:t>required</a:t>
            </a:r>
            <a:endParaRPr lang="sk-SK" dirty="0"/>
          </a:p>
        </p:txBody>
      </p:sp>
      <p:sp>
        <p:nvSpPr>
          <p:cNvPr id="7" name="Obdĺžnik 6">
            <a:extLst>
              <a:ext uri="{FF2B5EF4-FFF2-40B4-BE49-F238E27FC236}">
                <a16:creationId xmlns:a16="http://schemas.microsoft.com/office/drawing/2014/main" id="{48734B68-F98E-41FE-91FE-8CCA990F1672}"/>
              </a:ext>
            </a:extLst>
          </p:cNvPr>
          <p:cNvSpPr/>
          <p:nvPr/>
        </p:nvSpPr>
        <p:spPr>
          <a:xfrm>
            <a:off x="4077760" y="5693211"/>
            <a:ext cx="2512381" cy="86113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sk-SK" dirty="0" err="1"/>
              <a:t>Inability</a:t>
            </a:r>
            <a:r>
              <a:rPr lang="sk-SK" dirty="0"/>
              <a:t> to </a:t>
            </a:r>
            <a:r>
              <a:rPr lang="sk-SK" dirty="0" err="1"/>
              <a:t>create</a:t>
            </a:r>
            <a:r>
              <a:rPr lang="sk-SK" dirty="0"/>
              <a:t> </a:t>
            </a:r>
            <a:r>
              <a:rPr lang="sk-SK" dirty="0" err="1"/>
              <a:t>own</a:t>
            </a:r>
            <a:r>
              <a:rPr lang="sk-SK" dirty="0"/>
              <a:t> </a:t>
            </a:r>
            <a:r>
              <a:rPr lang="sk-SK" dirty="0" err="1"/>
              <a:t>exception</a:t>
            </a:r>
            <a:r>
              <a:rPr lang="sk-SK" dirty="0"/>
              <a:t> </a:t>
            </a:r>
            <a:r>
              <a:rPr lang="sk-SK" dirty="0" err="1"/>
              <a:t>for</a:t>
            </a:r>
            <a:r>
              <a:rPr lang="sk-SK" dirty="0"/>
              <a:t> new </a:t>
            </a:r>
            <a:r>
              <a:rPr lang="sk-SK" dirty="0" err="1"/>
              <a:t>Aspects</a:t>
            </a:r>
            <a:endParaRPr lang="sk-SK" dirty="0"/>
          </a:p>
        </p:txBody>
      </p:sp>
      <p:sp>
        <p:nvSpPr>
          <p:cNvPr id="5" name="Obdĺžnik: zaoblené protiľahlé rohy 4">
            <a:extLst>
              <a:ext uri="{FF2B5EF4-FFF2-40B4-BE49-F238E27FC236}">
                <a16:creationId xmlns:a16="http://schemas.microsoft.com/office/drawing/2014/main" id="{D8AB282E-4930-4C9E-B713-06E1C485EB60}"/>
              </a:ext>
            </a:extLst>
          </p:cNvPr>
          <p:cNvSpPr/>
          <p:nvPr/>
        </p:nvSpPr>
        <p:spPr>
          <a:xfrm>
            <a:off x="1269506" y="3791459"/>
            <a:ext cx="2352583" cy="86113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err="1"/>
              <a:t>Use</a:t>
            </a:r>
            <a:r>
              <a:rPr lang="sk-SK" dirty="0"/>
              <a:t> </a:t>
            </a:r>
            <a:r>
              <a:rPr lang="sk-SK" dirty="0" err="1"/>
              <a:t>hook</a:t>
            </a:r>
            <a:r>
              <a:rPr lang="sk-SK" dirty="0"/>
              <a:t> </a:t>
            </a:r>
            <a:r>
              <a:rPr lang="sk-SK" dirty="0" err="1"/>
              <a:t>methods</a:t>
            </a:r>
            <a:r>
              <a:rPr lang="sk-SK" dirty="0"/>
              <a:t> to </a:t>
            </a:r>
            <a:r>
              <a:rPr lang="sk-SK" dirty="0" err="1"/>
              <a:t>extend</a:t>
            </a:r>
            <a:r>
              <a:rPr lang="sk-SK" dirty="0"/>
              <a:t> </a:t>
            </a:r>
            <a:r>
              <a:rPr lang="sk-SK" dirty="0" err="1"/>
              <a:t>context</a:t>
            </a:r>
            <a:endParaRPr lang="sk-SK" dirty="0"/>
          </a:p>
        </p:txBody>
      </p:sp>
      <p:sp>
        <p:nvSpPr>
          <p:cNvPr id="4" name="Obdĺžnik 3">
            <a:extLst>
              <a:ext uri="{FF2B5EF4-FFF2-40B4-BE49-F238E27FC236}">
                <a16:creationId xmlns:a16="http://schemas.microsoft.com/office/drawing/2014/main" id="{985A8C2B-983E-4832-9E0C-0DDC27347A89}"/>
              </a:ext>
            </a:extLst>
          </p:cNvPr>
          <p:cNvSpPr/>
          <p:nvPr/>
        </p:nvSpPr>
        <p:spPr>
          <a:xfrm>
            <a:off x="284083" y="3017020"/>
            <a:ext cx="2512381" cy="86113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sk-SK" dirty="0" err="1"/>
              <a:t>Need</a:t>
            </a:r>
            <a:r>
              <a:rPr lang="sk-SK" dirty="0"/>
              <a:t> of </a:t>
            </a:r>
            <a:r>
              <a:rPr lang="sk-SK" dirty="0" err="1"/>
              <a:t>using</a:t>
            </a:r>
            <a:r>
              <a:rPr lang="sk-SK" dirty="0"/>
              <a:t> state </a:t>
            </a:r>
            <a:r>
              <a:rPr lang="sk-SK" dirty="0" err="1"/>
              <a:t>extension</a:t>
            </a:r>
            <a:endParaRPr lang="sk-SK" dirty="0"/>
          </a:p>
        </p:txBody>
      </p:sp>
      <p:sp>
        <p:nvSpPr>
          <p:cNvPr id="11" name="Obdĺžnik: zaoblené protiľahlé rohy 10">
            <a:extLst>
              <a:ext uri="{FF2B5EF4-FFF2-40B4-BE49-F238E27FC236}">
                <a16:creationId xmlns:a16="http://schemas.microsoft.com/office/drawing/2014/main" id="{20603BFC-992E-4A93-B14B-BCFD2776E9EF}"/>
              </a:ext>
            </a:extLst>
          </p:cNvPr>
          <p:cNvSpPr/>
          <p:nvPr/>
        </p:nvSpPr>
        <p:spPr>
          <a:xfrm>
            <a:off x="8438816" y="3555292"/>
            <a:ext cx="2352583" cy="1244026"/>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r>
              <a:rPr lang="sk-SK" dirty="0" err="1"/>
              <a:t>ariables</a:t>
            </a:r>
            <a:r>
              <a:rPr lang="sk-SK" dirty="0"/>
              <a:t> </a:t>
            </a:r>
            <a:r>
              <a:rPr lang="en-US" dirty="0"/>
              <a:t>can be accessed by </a:t>
            </a:r>
            <a:r>
              <a:rPr lang="en-US" dirty="0" err="1"/>
              <a:t>priviledged</a:t>
            </a:r>
            <a:r>
              <a:rPr lang="en-US" dirty="0"/>
              <a:t> aspects</a:t>
            </a:r>
            <a:endParaRPr lang="sk-SK" dirty="0"/>
          </a:p>
        </p:txBody>
      </p:sp>
      <p:sp>
        <p:nvSpPr>
          <p:cNvPr id="10" name="Obdĺžnik 9">
            <a:extLst>
              <a:ext uri="{FF2B5EF4-FFF2-40B4-BE49-F238E27FC236}">
                <a16:creationId xmlns:a16="http://schemas.microsoft.com/office/drawing/2014/main" id="{BECF5E08-951D-43D2-9758-A21795711475}"/>
              </a:ext>
            </a:extLst>
          </p:cNvPr>
          <p:cNvSpPr/>
          <p:nvPr/>
        </p:nvSpPr>
        <p:spPr>
          <a:xfrm>
            <a:off x="7840258" y="2819840"/>
            <a:ext cx="2512381" cy="86113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sk-SK" dirty="0" err="1"/>
              <a:t>Scope</a:t>
            </a:r>
            <a:r>
              <a:rPr lang="sk-SK" dirty="0"/>
              <a:t> </a:t>
            </a:r>
            <a:r>
              <a:rPr lang="sk-SK" dirty="0" err="1"/>
              <a:t>problem</a:t>
            </a:r>
            <a:endParaRPr lang="sk-SK" dirty="0"/>
          </a:p>
        </p:txBody>
      </p:sp>
      <p:sp>
        <p:nvSpPr>
          <p:cNvPr id="13" name="Obdĺžnik: zaoblené protiľahlé rohy 12">
            <a:extLst>
              <a:ext uri="{FF2B5EF4-FFF2-40B4-BE49-F238E27FC236}">
                <a16:creationId xmlns:a16="http://schemas.microsoft.com/office/drawing/2014/main" id="{39992ED7-2010-4B6E-8D85-16371D0DC62D}"/>
              </a:ext>
            </a:extLst>
          </p:cNvPr>
          <p:cNvSpPr/>
          <p:nvPr/>
        </p:nvSpPr>
        <p:spPr>
          <a:xfrm>
            <a:off x="4159264" y="2866219"/>
            <a:ext cx="2352583" cy="86113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err="1"/>
              <a:t>Redundant</a:t>
            </a:r>
            <a:r>
              <a:rPr lang="sk-SK" dirty="0"/>
              <a:t> </a:t>
            </a:r>
            <a:r>
              <a:rPr lang="sk-SK" dirty="0" err="1"/>
              <a:t>use</a:t>
            </a:r>
            <a:r>
              <a:rPr lang="sk-SK" dirty="0"/>
              <a:t> of </a:t>
            </a:r>
            <a:r>
              <a:rPr lang="sk-SK" dirty="0" err="1"/>
              <a:t>parameters</a:t>
            </a:r>
            <a:r>
              <a:rPr lang="sk-SK" dirty="0"/>
              <a:t> in </a:t>
            </a:r>
            <a:r>
              <a:rPr lang="sk-SK" dirty="0" err="1"/>
              <a:t>AspectJ</a:t>
            </a:r>
            <a:r>
              <a:rPr lang="sk-SK" dirty="0"/>
              <a:t> </a:t>
            </a:r>
            <a:r>
              <a:rPr lang="sk-SK" dirty="0" err="1"/>
              <a:t>pointcuts</a:t>
            </a:r>
            <a:endParaRPr lang="sk-SK" dirty="0"/>
          </a:p>
        </p:txBody>
      </p:sp>
      <p:sp>
        <p:nvSpPr>
          <p:cNvPr id="12" name="Obdĺžnik 11">
            <a:extLst>
              <a:ext uri="{FF2B5EF4-FFF2-40B4-BE49-F238E27FC236}">
                <a16:creationId xmlns:a16="http://schemas.microsoft.com/office/drawing/2014/main" id="{5264CEA7-6E76-4D73-8C76-CDBF5E4234C1}"/>
              </a:ext>
            </a:extLst>
          </p:cNvPr>
          <p:cNvSpPr/>
          <p:nvPr/>
        </p:nvSpPr>
        <p:spPr>
          <a:xfrm>
            <a:off x="3159174" y="2054606"/>
            <a:ext cx="2512381" cy="86113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sk-SK" dirty="0"/>
              <a:t>More </a:t>
            </a:r>
            <a:r>
              <a:rPr lang="sk-SK" dirty="0" err="1"/>
              <a:t>complex</a:t>
            </a:r>
            <a:r>
              <a:rPr lang="sk-SK" dirty="0"/>
              <a:t> </a:t>
            </a:r>
            <a:r>
              <a:rPr lang="sk-SK" dirty="0" err="1"/>
              <a:t>AspectJ</a:t>
            </a:r>
            <a:r>
              <a:rPr lang="sk-SK" dirty="0"/>
              <a:t> </a:t>
            </a:r>
            <a:r>
              <a:rPr lang="sk-SK" dirty="0" err="1"/>
              <a:t>solution</a:t>
            </a:r>
            <a:r>
              <a:rPr lang="sk-SK" dirty="0"/>
              <a:t> in </a:t>
            </a:r>
            <a:r>
              <a:rPr lang="sk-SK" dirty="0" err="1"/>
              <a:t>some</a:t>
            </a:r>
            <a:r>
              <a:rPr lang="sk-SK" dirty="0"/>
              <a:t> </a:t>
            </a:r>
            <a:r>
              <a:rPr lang="sk-SK" dirty="0" err="1"/>
              <a:t>case</a:t>
            </a:r>
            <a:endParaRPr lang="sk-SK" dirty="0"/>
          </a:p>
        </p:txBody>
      </p:sp>
      <p:sp>
        <p:nvSpPr>
          <p:cNvPr id="14" name="Obdĺžnik: zaoblené protiľahlé rohy 13">
            <a:extLst>
              <a:ext uri="{FF2B5EF4-FFF2-40B4-BE49-F238E27FC236}">
                <a16:creationId xmlns:a16="http://schemas.microsoft.com/office/drawing/2014/main" id="{17F641B1-0DD5-4B20-897E-31F9F490B0D2}"/>
              </a:ext>
            </a:extLst>
          </p:cNvPr>
          <p:cNvSpPr/>
          <p:nvPr/>
        </p:nvSpPr>
        <p:spPr>
          <a:xfrm>
            <a:off x="5592139" y="2395732"/>
            <a:ext cx="1355117" cy="469363"/>
          </a:xfrm>
          <a:prstGeom prst="round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a:t>2x as </a:t>
            </a:r>
            <a:r>
              <a:rPr lang="sk-SK" dirty="0" err="1"/>
              <a:t>long</a:t>
            </a:r>
            <a:endParaRPr lang="sk-SK" dirty="0"/>
          </a:p>
        </p:txBody>
      </p:sp>
    </p:spTree>
    <p:extLst>
      <p:ext uri="{BB962C8B-B14F-4D97-AF65-F5344CB8AC3E}">
        <p14:creationId xmlns:p14="http://schemas.microsoft.com/office/powerpoint/2010/main" val="32580779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E401ED-5E82-6825-16BF-5E6844AE1B70}"/>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B189D568-498C-0A29-D1D1-A685D5A791ED}"/>
              </a:ext>
            </a:extLst>
          </p:cNvPr>
          <p:cNvSpPr>
            <a:spLocks noGrp="1"/>
          </p:cNvSpPr>
          <p:nvPr>
            <p:ph idx="1"/>
          </p:nvPr>
        </p:nvSpPr>
        <p:spPr/>
        <p:txBody>
          <a:bodyPr/>
          <a:lstStyle/>
          <a:p>
            <a:endParaRPr lang="sk-SK" dirty="0"/>
          </a:p>
        </p:txBody>
      </p:sp>
      <p:pic>
        <p:nvPicPr>
          <p:cNvPr id="4" name="Obrázok 3">
            <a:extLst>
              <a:ext uri="{FF2B5EF4-FFF2-40B4-BE49-F238E27FC236}">
                <a16:creationId xmlns:a16="http://schemas.microsoft.com/office/drawing/2014/main" id="{A8D70FB5-967C-A9A9-4C97-48603E19C0F9}"/>
              </a:ext>
            </a:extLst>
          </p:cNvPr>
          <p:cNvPicPr>
            <a:picLocks noChangeAspect="1"/>
          </p:cNvPicPr>
          <p:nvPr/>
        </p:nvPicPr>
        <p:blipFill>
          <a:blip r:embed="rId2"/>
          <a:stretch>
            <a:fillRect/>
          </a:stretch>
        </p:blipFill>
        <p:spPr>
          <a:xfrm>
            <a:off x="5023081" y="81563"/>
            <a:ext cx="6491585" cy="6392477"/>
          </a:xfrm>
          <a:prstGeom prst="rect">
            <a:avLst/>
          </a:prstGeom>
        </p:spPr>
      </p:pic>
      <p:pic>
        <p:nvPicPr>
          <p:cNvPr id="5" name="Obrázok 4">
            <a:extLst>
              <a:ext uri="{FF2B5EF4-FFF2-40B4-BE49-F238E27FC236}">
                <a16:creationId xmlns:a16="http://schemas.microsoft.com/office/drawing/2014/main" id="{368DCD39-1715-9698-A837-6FCF4CBC4670}"/>
              </a:ext>
            </a:extLst>
          </p:cNvPr>
          <p:cNvPicPr>
            <a:picLocks noChangeAspect="1"/>
          </p:cNvPicPr>
          <p:nvPr/>
        </p:nvPicPr>
        <p:blipFill>
          <a:blip r:embed="rId3"/>
          <a:stretch>
            <a:fillRect/>
          </a:stretch>
        </p:blipFill>
        <p:spPr>
          <a:xfrm>
            <a:off x="395103" y="603251"/>
            <a:ext cx="4352925" cy="3114675"/>
          </a:xfrm>
          <a:prstGeom prst="rect">
            <a:avLst/>
          </a:prstGeom>
        </p:spPr>
      </p:pic>
    </p:spTree>
    <p:extLst>
      <p:ext uri="{BB962C8B-B14F-4D97-AF65-F5344CB8AC3E}">
        <p14:creationId xmlns:p14="http://schemas.microsoft.com/office/powerpoint/2010/main" val="39392653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31E539-1C36-3746-2ECB-068ED76E5053}"/>
              </a:ext>
            </a:extLst>
          </p:cNvPr>
          <p:cNvSpPr>
            <a:spLocks noGrp="1"/>
          </p:cNvSpPr>
          <p:nvPr>
            <p:ph type="title"/>
          </p:nvPr>
        </p:nvSpPr>
        <p:spPr>
          <a:xfrm>
            <a:off x="544140" y="462314"/>
            <a:ext cx="8596668" cy="1320800"/>
          </a:xfrm>
        </p:spPr>
        <p:txBody>
          <a:bodyPr>
            <a:normAutofit fontScale="90000"/>
          </a:bodyPr>
          <a:lstStyle/>
          <a:p>
            <a:r>
              <a:rPr lang="en-US" sz="5400" b="1" dirty="0"/>
              <a:t>Our </a:t>
            </a:r>
            <a:br>
              <a:rPr lang="en-US" sz="5400" b="1" dirty="0"/>
            </a:br>
            <a:r>
              <a:rPr lang="sk-SK" sz="5400" b="1" dirty="0"/>
              <a:t>A</a:t>
            </a:r>
            <a:r>
              <a:rPr lang="en-US" sz="5400" b="1" dirty="0" err="1"/>
              <a:t>pproach</a:t>
            </a:r>
            <a:endParaRPr lang="sk-SK" sz="5400" b="1" dirty="0"/>
          </a:p>
        </p:txBody>
      </p:sp>
      <p:pic>
        <p:nvPicPr>
          <p:cNvPr id="5" name="Zástupný objekt pre obsah 4">
            <a:extLst>
              <a:ext uri="{FF2B5EF4-FFF2-40B4-BE49-F238E27FC236}">
                <a16:creationId xmlns:a16="http://schemas.microsoft.com/office/drawing/2014/main" id="{F35E4E50-6A90-ED04-BAAB-9AEF5C0AC1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7230" y="165141"/>
            <a:ext cx="7960630" cy="6527718"/>
          </a:xfrm>
        </p:spPr>
      </p:pic>
    </p:spTree>
    <p:extLst>
      <p:ext uri="{BB962C8B-B14F-4D97-AF65-F5344CB8AC3E}">
        <p14:creationId xmlns:p14="http://schemas.microsoft.com/office/powerpoint/2010/main" val="8704496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2A6CB9-5CE8-079A-C289-540CF5D51A18}"/>
              </a:ext>
            </a:extLst>
          </p:cNvPr>
          <p:cNvSpPr>
            <a:spLocks noGrp="1"/>
          </p:cNvSpPr>
          <p:nvPr>
            <p:ph type="title"/>
          </p:nvPr>
        </p:nvSpPr>
        <p:spPr/>
        <p:txBody>
          <a:bodyPr/>
          <a:lstStyle/>
          <a:p>
            <a:endParaRPr lang="sk-SK"/>
          </a:p>
        </p:txBody>
      </p:sp>
      <p:pic>
        <p:nvPicPr>
          <p:cNvPr id="5" name="Zástupný objekt pre obsah 4">
            <a:extLst>
              <a:ext uri="{FF2B5EF4-FFF2-40B4-BE49-F238E27FC236}">
                <a16:creationId xmlns:a16="http://schemas.microsoft.com/office/drawing/2014/main" id="{062E008E-AE54-CA3E-D21D-F8EAB8BD61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0103" y="171257"/>
            <a:ext cx="8281892" cy="6709382"/>
          </a:xfrm>
        </p:spPr>
      </p:pic>
    </p:spTree>
    <p:extLst>
      <p:ext uri="{BB962C8B-B14F-4D97-AF65-F5344CB8AC3E}">
        <p14:creationId xmlns:p14="http://schemas.microsoft.com/office/powerpoint/2010/main" val="1509592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AF055E75-56A2-9041-EFCF-F672CC8F6053}"/>
              </a:ext>
            </a:extLst>
          </p:cNvPr>
          <p:cNvSpPr>
            <a:spLocks noGrp="1"/>
          </p:cNvSpPr>
          <p:nvPr>
            <p:ph type="title"/>
          </p:nvPr>
        </p:nvSpPr>
        <p:spPr>
          <a:xfrm>
            <a:off x="377929" y="236056"/>
            <a:ext cx="8596668" cy="1320800"/>
          </a:xfrm>
        </p:spPr>
        <p:txBody>
          <a:bodyPr>
            <a:normAutofit/>
          </a:bodyPr>
          <a:lstStyle/>
          <a:p>
            <a:r>
              <a:rPr lang="en-US" sz="6600" b="1" dirty="0"/>
              <a:t>Projects</a:t>
            </a:r>
            <a:endParaRPr lang="sk-SK" sz="6600" b="1" dirty="0"/>
          </a:p>
        </p:txBody>
      </p:sp>
      <p:pic>
        <p:nvPicPr>
          <p:cNvPr id="3" name="Obrázok 2">
            <a:extLst>
              <a:ext uri="{FF2B5EF4-FFF2-40B4-BE49-F238E27FC236}">
                <a16:creationId xmlns:a16="http://schemas.microsoft.com/office/drawing/2014/main" id="{C73F03C4-B497-677D-2091-A871CB6DDEFA}"/>
              </a:ext>
            </a:extLst>
          </p:cNvPr>
          <p:cNvPicPr>
            <a:picLocks noChangeAspect="1"/>
          </p:cNvPicPr>
          <p:nvPr/>
        </p:nvPicPr>
        <p:blipFill>
          <a:blip r:embed="rId2"/>
          <a:stretch>
            <a:fillRect/>
          </a:stretch>
        </p:blipFill>
        <p:spPr>
          <a:xfrm>
            <a:off x="279739" y="1687651"/>
            <a:ext cx="11490019" cy="4679644"/>
          </a:xfrm>
          <a:prstGeom prst="rect">
            <a:avLst/>
          </a:prstGeom>
        </p:spPr>
      </p:pic>
    </p:spTree>
    <p:extLst>
      <p:ext uri="{BB962C8B-B14F-4D97-AF65-F5344CB8AC3E}">
        <p14:creationId xmlns:p14="http://schemas.microsoft.com/office/powerpoint/2010/main" val="274247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BB9B27-F9CD-A706-96E9-7053DB803408}"/>
              </a:ext>
            </a:extLst>
          </p:cNvPr>
          <p:cNvSpPr>
            <a:spLocks noGrp="1"/>
          </p:cNvSpPr>
          <p:nvPr>
            <p:ph type="title"/>
          </p:nvPr>
        </p:nvSpPr>
        <p:spPr>
          <a:xfrm>
            <a:off x="677334" y="214439"/>
            <a:ext cx="8596668" cy="1320800"/>
          </a:xfrm>
        </p:spPr>
        <p:txBody>
          <a:bodyPr>
            <a:normAutofit/>
          </a:bodyPr>
          <a:lstStyle/>
          <a:p>
            <a:r>
              <a:rPr lang="en-US" sz="5400" b="1" dirty="0"/>
              <a:t>References</a:t>
            </a:r>
            <a:endParaRPr lang="sk-SK" sz="5400" b="1" dirty="0"/>
          </a:p>
        </p:txBody>
      </p:sp>
      <p:sp>
        <p:nvSpPr>
          <p:cNvPr id="3" name="Zástupný objekt pre obsah 2">
            <a:extLst>
              <a:ext uri="{FF2B5EF4-FFF2-40B4-BE49-F238E27FC236}">
                <a16:creationId xmlns:a16="http://schemas.microsoft.com/office/drawing/2014/main" id="{8A7EC722-0278-B86B-6FBB-4380D1569F46}"/>
              </a:ext>
            </a:extLst>
          </p:cNvPr>
          <p:cNvSpPr>
            <a:spLocks noGrp="1"/>
          </p:cNvSpPr>
          <p:nvPr>
            <p:ph idx="1"/>
          </p:nvPr>
        </p:nvSpPr>
        <p:spPr>
          <a:xfrm>
            <a:off x="677334" y="1505119"/>
            <a:ext cx="8596668" cy="5138442"/>
          </a:xfrm>
        </p:spPr>
        <p:txBody>
          <a:bodyPr>
            <a:normAutofit fontScale="92500"/>
          </a:bodyPr>
          <a:lstStyle/>
          <a:p>
            <a:r>
              <a:rPr lang="sk-SK" b="1" dirty="0" err="1"/>
              <a:t>CaesarJ</a:t>
            </a:r>
            <a:r>
              <a:rPr lang="sk-SK" b="1" dirty="0"/>
              <a:t>:</a:t>
            </a:r>
            <a:r>
              <a:rPr lang="sk-SK" dirty="0"/>
              <a:t> </a:t>
            </a:r>
            <a:r>
              <a:rPr lang="sk-SK" dirty="0">
                <a:hlinkClick r:id="rId2"/>
              </a:rPr>
              <a:t>https://caesarj.org/</a:t>
            </a:r>
            <a:endParaRPr lang="sk-SK" dirty="0"/>
          </a:p>
          <a:p>
            <a:r>
              <a:rPr lang="sk-SK" b="1" dirty="0" err="1"/>
              <a:t>Product</a:t>
            </a:r>
            <a:r>
              <a:rPr lang="sk-SK" b="1" dirty="0"/>
              <a:t> </a:t>
            </a:r>
            <a:r>
              <a:rPr lang="sk-SK" b="1" dirty="0" err="1"/>
              <a:t>Line</a:t>
            </a:r>
            <a:r>
              <a:rPr lang="sk-SK" b="1" dirty="0"/>
              <a:t> </a:t>
            </a:r>
            <a:r>
              <a:rPr lang="sk-SK" b="1" dirty="0" err="1"/>
              <a:t>Implementation</a:t>
            </a:r>
            <a:r>
              <a:rPr lang="sk-SK" b="1" dirty="0"/>
              <a:t> </a:t>
            </a:r>
            <a:r>
              <a:rPr lang="sk-SK" b="1" dirty="0" err="1"/>
              <a:t>with</a:t>
            </a:r>
            <a:r>
              <a:rPr lang="sk-SK" b="1" dirty="0"/>
              <a:t> </a:t>
            </a:r>
            <a:r>
              <a:rPr lang="sk-SK" b="1" dirty="0" err="1"/>
              <a:t>ECaesarJ</a:t>
            </a:r>
            <a:r>
              <a:rPr lang="sk-SK" b="1" dirty="0"/>
              <a:t>:</a:t>
            </a:r>
            <a:r>
              <a:rPr lang="sk-SK" dirty="0"/>
              <a:t> </a:t>
            </a:r>
            <a:r>
              <a:rPr lang="sk-SK" i="1" dirty="0" err="1"/>
              <a:t>Rashid</a:t>
            </a:r>
            <a:r>
              <a:rPr lang="sk-SK" i="1" dirty="0"/>
              <a:t>, A., </a:t>
            </a:r>
            <a:r>
              <a:rPr lang="sk-SK" i="1" dirty="0" err="1"/>
              <a:t>Royer</a:t>
            </a:r>
            <a:r>
              <a:rPr lang="sk-SK" i="1" dirty="0"/>
              <a:t>, J.C., </a:t>
            </a:r>
            <a:r>
              <a:rPr lang="sk-SK" i="1" dirty="0" err="1"/>
              <a:t>Rummler</a:t>
            </a:r>
            <a:r>
              <a:rPr lang="sk-SK" i="1" dirty="0"/>
              <a:t>, A. (</a:t>
            </a:r>
            <a:r>
              <a:rPr lang="sk-SK" i="1" dirty="0" err="1"/>
              <a:t>eds</a:t>
            </a:r>
            <a:r>
              <a:rPr lang="sk-SK" i="1" dirty="0"/>
              <a:t>.): </a:t>
            </a:r>
            <a:r>
              <a:rPr lang="sk-SK" i="1" dirty="0" err="1"/>
              <a:t>Aspect-Oriented</a:t>
            </a:r>
            <a:r>
              <a:rPr lang="sk-SK" i="1" dirty="0"/>
              <a:t>, Model-</a:t>
            </a:r>
            <a:r>
              <a:rPr lang="sk-SK" i="1" dirty="0" err="1"/>
              <a:t>Driven</a:t>
            </a:r>
            <a:r>
              <a:rPr lang="sk-SK" i="1" dirty="0"/>
              <a:t> Software </a:t>
            </a:r>
            <a:r>
              <a:rPr lang="sk-SK" i="1" dirty="0" err="1"/>
              <a:t>Product</a:t>
            </a:r>
            <a:r>
              <a:rPr lang="sk-SK" i="1" dirty="0"/>
              <a:t> </a:t>
            </a:r>
            <a:r>
              <a:rPr lang="sk-SK" i="1" dirty="0" err="1"/>
              <a:t>Lines</a:t>
            </a:r>
            <a:r>
              <a:rPr lang="sk-SK" i="1" dirty="0"/>
              <a:t>: </a:t>
            </a:r>
            <a:r>
              <a:rPr lang="sk-SK" i="1" dirty="0" err="1"/>
              <a:t>The</a:t>
            </a:r>
            <a:r>
              <a:rPr lang="sk-SK" i="1" dirty="0"/>
              <a:t> AMPLE </a:t>
            </a:r>
            <a:r>
              <a:rPr lang="sk-SK" i="1" dirty="0" err="1"/>
              <a:t>Way</a:t>
            </a:r>
            <a:r>
              <a:rPr lang="sk-SK" i="1" dirty="0"/>
              <a:t> (09 2011)</a:t>
            </a:r>
            <a:endParaRPr lang="sk-SK" dirty="0"/>
          </a:p>
          <a:p>
            <a:r>
              <a:rPr lang="sk-SK" b="1" dirty="0" err="1"/>
              <a:t>Aspect-oriended</a:t>
            </a:r>
            <a:r>
              <a:rPr lang="sk-SK" b="1" dirty="0"/>
              <a:t> </a:t>
            </a:r>
            <a:r>
              <a:rPr lang="sk-SK" b="1" dirty="0" err="1"/>
              <a:t>recreation</a:t>
            </a:r>
            <a:r>
              <a:rPr lang="sk-SK" b="1" dirty="0"/>
              <a:t> of design </a:t>
            </a:r>
            <a:r>
              <a:rPr lang="sk-SK" b="1" dirty="0" err="1"/>
              <a:t>patterns</a:t>
            </a:r>
            <a:r>
              <a:rPr lang="sk-SK" b="1" dirty="0"/>
              <a:t>, </a:t>
            </a:r>
            <a:r>
              <a:rPr lang="sk-SK" b="1" dirty="0" err="1"/>
              <a:t>application</a:t>
            </a:r>
            <a:r>
              <a:rPr lang="sk-SK" b="1" dirty="0"/>
              <a:t> of </a:t>
            </a:r>
            <a:r>
              <a:rPr lang="sk-SK" b="1" dirty="0" err="1"/>
              <a:t>patterns</a:t>
            </a:r>
            <a:r>
              <a:rPr lang="sk-SK" b="1" dirty="0"/>
              <a:t>:</a:t>
            </a:r>
            <a:r>
              <a:rPr lang="sk-SK" dirty="0"/>
              <a:t> </a:t>
            </a:r>
            <a:r>
              <a:rPr lang="sk-SK" i="1" dirty="0"/>
              <a:t>R. </a:t>
            </a:r>
            <a:r>
              <a:rPr lang="sk-SK" i="1" dirty="0" err="1"/>
              <a:t>Miles</a:t>
            </a:r>
            <a:r>
              <a:rPr lang="sk-SK" i="1" dirty="0"/>
              <a:t>, </a:t>
            </a:r>
            <a:r>
              <a:rPr lang="sk-SK" i="1" dirty="0" err="1"/>
              <a:t>AspectJ</a:t>
            </a:r>
            <a:r>
              <a:rPr lang="sk-SK" i="1" dirty="0"/>
              <a:t> </a:t>
            </a:r>
            <a:r>
              <a:rPr lang="sk-SK" i="1" dirty="0" err="1"/>
              <a:t>cookbook</a:t>
            </a:r>
            <a:r>
              <a:rPr lang="sk-SK" i="1" dirty="0"/>
              <a:t>, 1st </a:t>
            </a:r>
            <a:r>
              <a:rPr lang="sk-SK" i="1" dirty="0" err="1"/>
              <a:t>ed</a:t>
            </a:r>
            <a:r>
              <a:rPr lang="sk-SK" i="1" dirty="0"/>
              <a:t>. </a:t>
            </a:r>
            <a:r>
              <a:rPr lang="sk-SK" i="1" dirty="0" err="1"/>
              <a:t>Sebastopol</a:t>
            </a:r>
            <a:r>
              <a:rPr lang="sk-SK" i="1" dirty="0"/>
              <a:t>, CA; </a:t>
            </a:r>
            <a:r>
              <a:rPr lang="sk-SK" i="1" dirty="0" err="1"/>
              <a:t>Farnham</a:t>
            </a:r>
            <a:r>
              <a:rPr lang="sk-SK" i="1" dirty="0"/>
              <a:t>: </a:t>
            </a:r>
            <a:r>
              <a:rPr lang="sk-SK" i="1" dirty="0" err="1"/>
              <a:t>O’Reilly</a:t>
            </a:r>
            <a:r>
              <a:rPr lang="sk-SK" i="1" dirty="0"/>
              <a:t> </a:t>
            </a:r>
            <a:r>
              <a:rPr lang="sk-SK" i="1" dirty="0" err="1"/>
              <a:t>Media</a:t>
            </a:r>
            <a:r>
              <a:rPr lang="sk-SK" i="1" dirty="0"/>
              <a:t>, 2004.</a:t>
            </a:r>
            <a:endParaRPr lang="sk-SK" dirty="0"/>
          </a:p>
          <a:p>
            <a:r>
              <a:rPr lang="sk-SK" b="1" dirty="0" err="1"/>
              <a:t>Aspect-oriented</a:t>
            </a:r>
            <a:r>
              <a:rPr lang="sk-SK" b="1" dirty="0"/>
              <a:t> </a:t>
            </a:r>
            <a:r>
              <a:rPr lang="sk-SK" b="1" dirty="0" err="1"/>
              <a:t>recreation</a:t>
            </a:r>
            <a:r>
              <a:rPr lang="sk-SK" b="1" dirty="0"/>
              <a:t> of </a:t>
            </a:r>
            <a:r>
              <a:rPr lang="sk-SK" b="1" dirty="0" err="1"/>
              <a:t>Observer</a:t>
            </a:r>
            <a:r>
              <a:rPr lang="sk-SK" b="1" dirty="0"/>
              <a:t> design </a:t>
            </a:r>
            <a:r>
              <a:rPr lang="sk-SK" b="1" dirty="0" err="1"/>
              <a:t>pattern</a:t>
            </a:r>
            <a:r>
              <a:rPr lang="sk-SK" b="1" dirty="0"/>
              <a:t>:</a:t>
            </a:r>
            <a:r>
              <a:rPr lang="sk-SK" dirty="0"/>
              <a:t> </a:t>
            </a:r>
            <a:r>
              <a:rPr lang="sk-SK" i="1" dirty="0"/>
              <a:t>E. </a:t>
            </a:r>
            <a:r>
              <a:rPr lang="sk-SK" i="1" dirty="0" err="1"/>
              <a:t>Piveta</a:t>
            </a:r>
            <a:r>
              <a:rPr lang="sk-SK" i="1" dirty="0"/>
              <a:t> and L. </a:t>
            </a:r>
            <a:r>
              <a:rPr lang="sk-SK" i="1" dirty="0" err="1"/>
              <a:t>Zancanella</a:t>
            </a:r>
            <a:r>
              <a:rPr lang="sk-SK" i="1" dirty="0"/>
              <a:t>, “</a:t>
            </a:r>
            <a:r>
              <a:rPr lang="sk-SK" i="1" dirty="0" err="1"/>
              <a:t>Observer</a:t>
            </a:r>
            <a:r>
              <a:rPr lang="sk-SK" i="1" dirty="0"/>
              <a:t> </a:t>
            </a:r>
            <a:r>
              <a:rPr lang="sk-SK" i="1" dirty="0" err="1"/>
              <a:t>pattern</a:t>
            </a:r>
            <a:r>
              <a:rPr lang="sk-SK" i="1" dirty="0"/>
              <a:t> </a:t>
            </a:r>
            <a:r>
              <a:rPr lang="sk-SK" i="1" dirty="0" err="1"/>
              <a:t>using</a:t>
            </a:r>
            <a:r>
              <a:rPr lang="sk-SK" i="1" dirty="0"/>
              <a:t> </a:t>
            </a:r>
            <a:r>
              <a:rPr lang="sk-SK" i="1" dirty="0" err="1"/>
              <a:t>aspect-oriented</a:t>
            </a:r>
            <a:r>
              <a:rPr lang="sk-SK" i="1" dirty="0"/>
              <a:t> </a:t>
            </a:r>
            <a:r>
              <a:rPr lang="sk-SK" i="1" dirty="0" err="1"/>
              <a:t>programming</a:t>
            </a:r>
            <a:r>
              <a:rPr lang="sk-SK" i="1" dirty="0"/>
              <a:t>,” </a:t>
            </a:r>
            <a:r>
              <a:rPr lang="sk-SK" i="1" dirty="0" err="1"/>
              <a:t>Proceedings</a:t>
            </a:r>
            <a:r>
              <a:rPr lang="sk-SK" i="1" dirty="0"/>
              <a:t> of </a:t>
            </a:r>
            <a:r>
              <a:rPr lang="sk-SK" i="1" dirty="0" err="1"/>
              <a:t>the</a:t>
            </a:r>
            <a:r>
              <a:rPr lang="sk-SK" i="1" dirty="0"/>
              <a:t> </a:t>
            </a:r>
            <a:r>
              <a:rPr lang="sk-SK" i="1" dirty="0" err="1"/>
              <a:t>Third</a:t>
            </a:r>
            <a:r>
              <a:rPr lang="sk-SK" i="1" dirty="0"/>
              <a:t> </a:t>
            </a:r>
            <a:r>
              <a:rPr lang="sk-SK" i="1" dirty="0" err="1"/>
              <a:t>Latin</a:t>
            </a:r>
            <a:r>
              <a:rPr lang="sk-SK" i="1" dirty="0"/>
              <a:t> American </a:t>
            </a:r>
            <a:r>
              <a:rPr lang="sk-SK" i="1" dirty="0" err="1"/>
              <a:t>Conference</a:t>
            </a:r>
            <a:r>
              <a:rPr lang="sk-SK" i="1" dirty="0"/>
              <a:t> on </a:t>
            </a:r>
            <a:r>
              <a:rPr lang="sk-SK" i="1" dirty="0" err="1"/>
              <a:t>Pattern</a:t>
            </a:r>
            <a:r>
              <a:rPr lang="sk-SK" i="1" dirty="0"/>
              <a:t> </a:t>
            </a:r>
            <a:r>
              <a:rPr lang="sk-SK" i="1" dirty="0" err="1"/>
              <a:t>Languages</a:t>
            </a:r>
            <a:r>
              <a:rPr lang="sk-SK" i="1" dirty="0"/>
              <a:t> of </a:t>
            </a:r>
            <a:r>
              <a:rPr lang="sk-SK" i="1" dirty="0" err="1"/>
              <a:t>Programming</a:t>
            </a:r>
            <a:r>
              <a:rPr lang="sk-SK" i="1" dirty="0"/>
              <a:t>, p. 12, 12 2003</a:t>
            </a:r>
            <a:endParaRPr lang="sk-SK" dirty="0"/>
          </a:p>
          <a:p>
            <a:r>
              <a:rPr lang="sk-SK" b="1" dirty="0" err="1"/>
              <a:t>Complexity</a:t>
            </a:r>
            <a:r>
              <a:rPr lang="sk-SK" b="1" dirty="0"/>
              <a:t> of In-</a:t>
            </a:r>
            <a:r>
              <a:rPr lang="sk-SK" b="1" dirty="0" err="1"/>
              <a:t>code</a:t>
            </a:r>
            <a:r>
              <a:rPr lang="sk-SK" b="1" dirty="0"/>
              <a:t> Variability - </a:t>
            </a:r>
            <a:r>
              <a:rPr lang="sk-SK" b="1" dirty="0" err="1"/>
              <a:t>Evaluating</a:t>
            </a:r>
            <a:r>
              <a:rPr lang="sk-SK" b="1" dirty="0"/>
              <a:t> </a:t>
            </a:r>
            <a:r>
              <a:rPr lang="sk-SK" b="1" dirty="0" err="1"/>
              <a:t>Complexity</a:t>
            </a:r>
            <a:r>
              <a:rPr lang="sk-SK" b="1" dirty="0"/>
              <a:t> of </a:t>
            </a:r>
            <a:r>
              <a:rPr lang="sk-SK" b="1" dirty="0" err="1"/>
              <a:t>Cariability</a:t>
            </a:r>
            <a:r>
              <a:rPr lang="sk-SK" b="1" dirty="0"/>
              <a:t> Management </a:t>
            </a:r>
            <a:r>
              <a:rPr lang="sk-SK" b="1" dirty="0" err="1"/>
              <a:t>Constructs</a:t>
            </a:r>
            <a:r>
              <a:rPr lang="sk-SK" b="1" dirty="0"/>
              <a:t>:</a:t>
            </a:r>
            <a:r>
              <a:rPr lang="sk-SK" dirty="0"/>
              <a:t> </a:t>
            </a:r>
            <a:r>
              <a:rPr lang="sk-SK" i="1" dirty="0"/>
              <a:t>Perdek, Jakub, and </a:t>
            </a:r>
            <a:r>
              <a:rPr lang="sk-SK" i="1" dirty="0" err="1"/>
              <a:t>Valentino</a:t>
            </a:r>
            <a:r>
              <a:rPr lang="sk-SK" i="1" dirty="0"/>
              <a:t>, </a:t>
            </a:r>
            <a:r>
              <a:rPr lang="sk-SK" i="1" dirty="0" err="1"/>
              <a:t>Vranić</a:t>
            </a:r>
            <a:r>
              <a:rPr lang="sk-SK" i="1" dirty="0"/>
              <a:t>. "</a:t>
            </a:r>
            <a:r>
              <a:rPr lang="sk-SK" i="1" dirty="0" err="1"/>
              <a:t>Complexity</a:t>
            </a:r>
            <a:r>
              <a:rPr lang="sk-SK" i="1" dirty="0"/>
              <a:t> of In-</a:t>
            </a:r>
            <a:r>
              <a:rPr lang="sk-SK" i="1" dirty="0" err="1"/>
              <a:t>Code</a:t>
            </a:r>
            <a:r>
              <a:rPr lang="sk-SK" i="1" dirty="0"/>
              <a:t> Variability: </a:t>
            </a:r>
            <a:r>
              <a:rPr lang="sk-SK" i="1" dirty="0" err="1"/>
              <a:t>Emergence</a:t>
            </a:r>
            <a:r>
              <a:rPr lang="sk-SK" i="1" dirty="0"/>
              <a:t> of </a:t>
            </a:r>
            <a:r>
              <a:rPr lang="sk-SK" i="1" dirty="0" err="1"/>
              <a:t>Detachable</a:t>
            </a:r>
            <a:r>
              <a:rPr lang="sk-SK" i="1" dirty="0"/>
              <a:t> </a:t>
            </a:r>
            <a:r>
              <a:rPr lang="sk-SK" i="1" dirty="0" err="1"/>
              <a:t>Decorators</a:t>
            </a:r>
            <a:r>
              <a:rPr lang="sk-SK" i="1" dirty="0"/>
              <a:t>.", In </a:t>
            </a:r>
            <a:r>
              <a:rPr lang="sk-SK" i="1" dirty="0" err="1"/>
              <a:t>Reuse</a:t>
            </a:r>
            <a:r>
              <a:rPr lang="sk-SK" i="1" dirty="0"/>
              <a:t> and Software </a:t>
            </a:r>
            <a:r>
              <a:rPr lang="sk-SK" i="1" dirty="0" err="1"/>
              <a:t>Quality</a:t>
            </a:r>
            <a:r>
              <a:rPr lang="sk-SK" i="1" dirty="0"/>
              <a:t> (</a:t>
            </a:r>
            <a:r>
              <a:rPr lang="sk-SK" i="1" dirty="0" err="1"/>
              <a:t>pp</a:t>
            </a:r>
            <a:r>
              <a:rPr lang="sk-SK" i="1" dirty="0"/>
              <a:t>. 51–71). </a:t>
            </a:r>
            <a:r>
              <a:rPr lang="sk-SK" i="1" dirty="0" err="1"/>
              <a:t>Springer</a:t>
            </a:r>
            <a:r>
              <a:rPr lang="sk-SK" i="1" dirty="0"/>
              <a:t> Nature </a:t>
            </a:r>
            <a:r>
              <a:rPr lang="sk-SK" i="1" dirty="0" err="1"/>
              <a:t>Switzerland</a:t>
            </a:r>
            <a:r>
              <a:rPr lang="sk-SK" i="1" dirty="0"/>
              <a:t>, 2024.</a:t>
            </a:r>
            <a:endParaRPr lang="sk-SK" dirty="0"/>
          </a:p>
          <a:p>
            <a:r>
              <a:rPr lang="sk-SK" b="1" dirty="0" err="1"/>
              <a:t>Framed</a:t>
            </a:r>
            <a:r>
              <a:rPr lang="sk-SK" b="1" dirty="0"/>
              <a:t> </a:t>
            </a:r>
            <a:r>
              <a:rPr lang="sk-SK" b="1" dirty="0" err="1"/>
              <a:t>Aspects</a:t>
            </a:r>
            <a:r>
              <a:rPr lang="sk-SK" b="1" dirty="0"/>
              <a:t>:</a:t>
            </a:r>
            <a:r>
              <a:rPr lang="sk-SK" dirty="0"/>
              <a:t> </a:t>
            </a:r>
            <a:r>
              <a:rPr lang="sk-SK" i="1" dirty="0" err="1"/>
              <a:t>Loughran</a:t>
            </a:r>
            <a:r>
              <a:rPr lang="sk-SK" i="1" dirty="0"/>
              <a:t>, N., </a:t>
            </a:r>
            <a:r>
              <a:rPr lang="sk-SK" i="1" dirty="0" err="1"/>
              <a:t>Rashid</a:t>
            </a:r>
            <a:r>
              <a:rPr lang="sk-SK" i="1" dirty="0"/>
              <a:t>, A.: </a:t>
            </a:r>
            <a:r>
              <a:rPr lang="sk-SK" i="1" dirty="0" err="1"/>
              <a:t>Framed</a:t>
            </a:r>
            <a:r>
              <a:rPr lang="sk-SK" i="1" dirty="0"/>
              <a:t> </a:t>
            </a:r>
            <a:r>
              <a:rPr lang="sk-SK" i="1" dirty="0" err="1"/>
              <a:t>aspects</a:t>
            </a:r>
            <a:r>
              <a:rPr lang="sk-SK" i="1" dirty="0"/>
              <a:t>: </a:t>
            </a:r>
            <a:r>
              <a:rPr lang="sk-SK" i="1" dirty="0" err="1"/>
              <a:t>Supporting</a:t>
            </a:r>
            <a:r>
              <a:rPr lang="sk-SK" i="1" dirty="0"/>
              <a:t> variability and </a:t>
            </a:r>
            <a:r>
              <a:rPr lang="sk-SK" i="1" dirty="0" err="1"/>
              <a:t>configurability</a:t>
            </a:r>
            <a:r>
              <a:rPr lang="sk-SK" i="1" dirty="0"/>
              <a:t> </a:t>
            </a:r>
            <a:r>
              <a:rPr lang="sk-SK" i="1" dirty="0" err="1"/>
              <a:t>for</a:t>
            </a:r>
            <a:r>
              <a:rPr lang="sk-SK" i="1" dirty="0"/>
              <a:t> AOP. In: </a:t>
            </a:r>
            <a:r>
              <a:rPr lang="sk-SK" i="1" dirty="0" err="1"/>
              <a:t>Proceedings</a:t>
            </a:r>
            <a:r>
              <a:rPr lang="sk-SK" i="1" dirty="0"/>
              <a:t> of 8th International </a:t>
            </a:r>
            <a:r>
              <a:rPr lang="sk-SK" i="1" dirty="0" err="1"/>
              <a:t>Conference</a:t>
            </a:r>
            <a:r>
              <a:rPr lang="sk-SK" i="1" dirty="0"/>
              <a:t> on Software </a:t>
            </a:r>
            <a:r>
              <a:rPr lang="sk-SK" i="1" dirty="0" err="1"/>
              <a:t>Reuse</a:t>
            </a:r>
            <a:r>
              <a:rPr lang="sk-SK" i="1" dirty="0"/>
              <a:t>, ICSR 2004. LCNS 3107, </a:t>
            </a:r>
            <a:r>
              <a:rPr lang="sk-SK" i="1" dirty="0" err="1"/>
              <a:t>Springer</a:t>
            </a:r>
            <a:r>
              <a:rPr lang="sk-SK" i="1" dirty="0"/>
              <a:t>, Madrid, Spain (2004)</a:t>
            </a:r>
            <a:endParaRPr lang="sk-SK" dirty="0"/>
          </a:p>
          <a:p>
            <a:endParaRPr lang="sk-SK" dirty="0"/>
          </a:p>
        </p:txBody>
      </p:sp>
    </p:spTree>
    <p:extLst>
      <p:ext uri="{BB962C8B-B14F-4D97-AF65-F5344CB8AC3E}">
        <p14:creationId xmlns:p14="http://schemas.microsoft.com/office/powerpoint/2010/main" val="20043130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E9252181-ED94-6ED7-59D8-AAE62DADCAFC}"/>
              </a:ext>
            </a:extLst>
          </p:cNvPr>
          <p:cNvSpPr>
            <a:spLocks noGrp="1"/>
          </p:cNvSpPr>
          <p:nvPr>
            <p:ph idx="1"/>
          </p:nvPr>
        </p:nvSpPr>
        <p:spPr>
          <a:xfrm>
            <a:off x="677334" y="1399923"/>
            <a:ext cx="8596668" cy="4625256"/>
          </a:xfrm>
        </p:spPr>
        <p:txBody>
          <a:bodyPr>
            <a:normAutofit fontScale="92500" lnSpcReduction="20000"/>
          </a:bodyPr>
          <a:lstStyle/>
          <a:p>
            <a:r>
              <a:rPr lang="sk-SK" b="1" dirty="0" err="1"/>
              <a:t>Supporting</a:t>
            </a:r>
            <a:r>
              <a:rPr lang="sk-SK" b="1" dirty="0"/>
              <a:t> </a:t>
            </a:r>
            <a:r>
              <a:rPr lang="sk-SK" b="1" dirty="0" err="1"/>
              <a:t>Product</a:t>
            </a:r>
            <a:r>
              <a:rPr lang="sk-SK" b="1" dirty="0"/>
              <a:t> </a:t>
            </a:r>
            <a:r>
              <a:rPr lang="sk-SK" b="1" dirty="0" err="1"/>
              <a:t>Line</a:t>
            </a:r>
            <a:r>
              <a:rPr lang="sk-SK" b="1" dirty="0"/>
              <a:t> </a:t>
            </a:r>
            <a:r>
              <a:rPr lang="sk-SK" b="1" dirty="0" err="1"/>
              <a:t>Evolution</a:t>
            </a:r>
            <a:r>
              <a:rPr lang="sk-SK" b="1" dirty="0"/>
              <a:t> </a:t>
            </a:r>
            <a:r>
              <a:rPr lang="sk-SK" b="1" dirty="0" err="1"/>
              <a:t>With</a:t>
            </a:r>
            <a:r>
              <a:rPr lang="sk-SK" b="1" dirty="0"/>
              <a:t> </a:t>
            </a:r>
            <a:r>
              <a:rPr lang="sk-SK" b="1" dirty="0" err="1"/>
              <a:t>Framed</a:t>
            </a:r>
            <a:r>
              <a:rPr lang="sk-SK" b="1" dirty="0"/>
              <a:t> </a:t>
            </a:r>
            <a:r>
              <a:rPr lang="sk-SK" b="1" dirty="0" err="1"/>
              <a:t>Aspect</a:t>
            </a:r>
            <a:r>
              <a:rPr lang="sk-SK" b="1" dirty="0"/>
              <a:t>:</a:t>
            </a:r>
            <a:r>
              <a:rPr lang="sk-SK" dirty="0"/>
              <a:t> </a:t>
            </a:r>
            <a:r>
              <a:rPr lang="sk-SK" i="1" dirty="0" err="1"/>
              <a:t>Loughran</a:t>
            </a:r>
            <a:r>
              <a:rPr lang="sk-SK" i="1" dirty="0"/>
              <a:t>, N., </a:t>
            </a:r>
            <a:r>
              <a:rPr lang="sk-SK" i="1" dirty="0" err="1"/>
              <a:t>Rashid</a:t>
            </a:r>
            <a:r>
              <a:rPr lang="sk-SK" i="1" dirty="0"/>
              <a:t>, A., </a:t>
            </a:r>
            <a:r>
              <a:rPr lang="sk-SK" i="1" dirty="0" err="1"/>
              <a:t>Zhang</a:t>
            </a:r>
            <a:r>
              <a:rPr lang="sk-SK" i="1" dirty="0"/>
              <a:t>, W., </a:t>
            </a:r>
            <a:r>
              <a:rPr lang="sk-SK" i="1" dirty="0" err="1"/>
              <a:t>Jarzabek</a:t>
            </a:r>
            <a:r>
              <a:rPr lang="sk-SK" i="1" dirty="0"/>
              <a:t>, S.: </a:t>
            </a:r>
            <a:r>
              <a:rPr lang="sk-SK" i="1" dirty="0" err="1"/>
              <a:t>Supporting</a:t>
            </a:r>
            <a:r>
              <a:rPr lang="sk-SK" i="1" dirty="0"/>
              <a:t> </a:t>
            </a:r>
            <a:r>
              <a:rPr lang="sk-SK" i="1" dirty="0" err="1"/>
              <a:t>product</a:t>
            </a:r>
            <a:r>
              <a:rPr lang="sk-SK" i="1" dirty="0"/>
              <a:t> </a:t>
            </a:r>
            <a:r>
              <a:rPr lang="sk-SK" i="1" dirty="0" err="1"/>
              <a:t>line</a:t>
            </a:r>
            <a:r>
              <a:rPr lang="sk-SK" i="1" dirty="0"/>
              <a:t> </a:t>
            </a:r>
            <a:r>
              <a:rPr lang="sk-SK" i="1" dirty="0" err="1"/>
              <a:t>evolution</a:t>
            </a:r>
            <a:r>
              <a:rPr lang="sk-SK" i="1" dirty="0"/>
              <a:t> </a:t>
            </a:r>
            <a:r>
              <a:rPr lang="sk-SK" i="1" dirty="0" err="1"/>
              <a:t>with</a:t>
            </a:r>
            <a:r>
              <a:rPr lang="sk-SK" i="1" dirty="0"/>
              <a:t> </a:t>
            </a:r>
            <a:r>
              <a:rPr lang="sk-SK" i="1" dirty="0" err="1"/>
              <a:t>framed</a:t>
            </a:r>
            <a:r>
              <a:rPr lang="sk-SK" i="1" dirty="0"/>
              <a:t> </a:t>
            </a:r>
            <a:r>
              <a:rPr lang="sk-SK" i="1" dirty="0" err="1"/>
              <a:t>aspects</a:t>
            </a:r>
            <a:r>
              <a:rPr lang="sk-SK" i="1" dirty="0"/>
              <a:t> p. 5 (2004)</a:t>
            </a:r>
            <a:endParaRPr lang="sk-SK" dirty="0"/>
          </a:p>
          <a:p>
            <a:r>
              <a:rPr lang="sk-SK" b="1" dirty="0"/>
              <a:t>YOUNG, </a:t>
            </a:r>
            <a:r>
              <a:rPr lang="sk-SK" b="1" dirty="0" err="1"/>
              <a:t>Trevor</a:t>
            </a:r>
            <a:r>
              <a:rPr lang="sk-SK" b="1" dirty="0"/>
              <a:t> J a B MATH, 1999. </a:t>
            </a:r>
            <a:r>
              <a:rPr lang="sk-SK" b="1" dirty="0" err="1"/>
              <a:t>Using</a:t>
            </a:r>
            <a:r>
              <a:rPr lang="sk-SK" b="1" dirty="0"/>
              <a:t> </a:t>
            </a:r>
            <a:r>
              <a:rPr lang="sk-SK" b="1" dirty="0" err="1"/>
              <a:t>AspectJ</a:t>
            </a:r>
            <a:r>
              <a:rPr lang="sk-SK" b="1" dirty="0"/>
              <a:t> to </a:t>
            </a:r>
            <a:r>
              <a:rPr lang="sk-SK" b="1" dirty="0" err="1"/>
              <a:t>Build</a:t>
            </a:r>
            <a:r>
              <a:rPr lang="sk-SK" b="1" dirty="0"/>
              <a:t> a Software </a:t>
            </a:r>
            <a:r>
              <a:rPr lang="sk-SK" b="1" dirty="0" err="1"/>
              <a:t>Product</a:t>
            </a:r>
            <a:r>
              <a:rPr lang="sk-SK" b="1" dirty="0"/>
              <a:t> </a:t>
            </a:r>
            <a:r>
              <a:rPr lang="sk-SK" b="1" dirty="0" err="1"/>
              <a:t>Line</a:t>
            </a:r>
            <a:r>
              <a:rPr lang="sk-SK" b="1" dirty="0"/>
              <a:t> </a:t>
            </a:r>
            <a:r>
              <a:rPr lang="sk-SK" b="1" dirty="0" err="1"/>
              <a:t>for</a:t>
            </a:r>
            <a:r>
              <a:rPr lang="sk-SK" b="1" dirty="0"/>
              <a:t> Mobile </a:t>
            </a:r>
            <a:r>
              <a:rPr lang="sk-SK" b="1" dirty="0" err="1"/>
              <a:t>Devices</a:t>
            </a:r>
            <a:r>
              <a:rPr lang="sk-SK" b="1" dirty="0"/>
              <a:t>.</a:t>
            </a:r>
            <a:r>
              <a:rPr lang="sk-SK" dirty="0"/>
              <a:t> 1999, s. 73.</a:t>
            </a:r>
          </a:p>
          <a:p>
            <a:r>
              <a:rPr lang="sk-SK" b="1" dirty="0"/>
              <a:t>ZHANG, </a:t>
            </a:r>
            <a:r>
              <a:rPr lang="sk-SK" b="1" dirty="0" err="1"/>
              <a:t>Tao</a:t>
            </a:r>
            <a:r>
              <a:rPr lang="sk-SK" b="1" dirty="0"/>
              <a:t>, Lei DENG, </a:t>
            </a:r>
            <a:r>
              <a:rPr lang="sk-SK" b="1" dirty="0" err="1"/>
              <a:t>Jian</a:t>
            </a:r>
            <a:r>
              <a:rPr lang="sk-SK" b="1" dirty="0"/>
              <a:t> WU, </a:t>
            </a:r>
            <a:r>
              <a:rPr lang="sk-SK" b="1" dirty="0" err="1"/>
              <a:t>Qiaoming</a:t>
            </a:r>
            <a:r>
              <a:rPr lang="sk-SK" b="1" dirty="0"/>
              <a:t> ZHOU a </a:t>
            </a:r>
            <a:r>
              <a:rPr lang="sk-SK" b="1" dirty="0" err="1"/>
              <a:t>Chunyan</a:t>
            </a:r>
            <a:r>
              <a:rPr lang="sk-SK" b="1" dirty="0"/>
              <a:t> MA,</a:t>
            </a:r>
            <a:r>
              <a:rPr lang="sk-SK" dirty="0"/>
              <a:t> 2008. </a:t>
            </a:r>
            <a:r>
              <a:rPr lang="sk-SK" dirty="0" err="1"/>
              <a:t>Some</a:t>
            </a:r>
            <a:r>
              <a:rPr lang="sk-SK" dirty="0"/>
              <a:t> </a:t>
            </a:r>
            <a:r>
              <a:rPr lang="sk-SK" dirty="0" err="1"/>
              <a:t>Metrics</a:t>
            </a:r>
            <a:r>
              <a:rPr lang="sk-SK" dirty="0"/>
              <a:t> </a:t>
            </a:r>
            <a:r>
              <a:rPr lang="sk-SK" dirty="0" err="1"/>
              <a:t>for</a:t>
            </a:r>
            <a:r>
              <a:rPr lang="sk-SK" dirty="0"/>
              <a:t> </a:t>
            </a:r>
            <a:r>
              <a:rPr lang="sk-SK" dirty="0" err="1"/>
              <a:t>Accessing</a:t>
            </a:r>
            <a:r>
              <a:rPr lang="sk-SK" dirty="0"/>
              <a:t> </a:t>
            </a:r>
            <a:r>
              <a:rPr lang="sk-SK" dirty="0" err="1"/>
              <a:t>Quality</a:t>
            </a:r>
            <a:r>
              <a:rPr lang="sk-SK" dirty="0"/>
              <a:t> of </a:t>
            </a:r>
            <a:r>
              <a:rPr lang="sk-SK" dirty="0" err="1"/>
              <a:t>Product</a:t>
            </a:r>
            <a:r>
              <a:rPr lang="sk-SK" dirty="0"/>
              <a:t> </a:t>
            </a:r>
            <a:r>
              <a:rPr lang="sk-SK" dirty="0" err="1"/>
              <a:t>Line</a:t>
            </a:r>
            <a:r>
              <a:rPr lang="sk-SK" dirty="0"/>
              <a:t> </a:t>
            </a:r>
            <a:r>
              <a:rPr lang="sk-SK" dirty="0" err="1"/>
              <a:t>Architecture</a:t>
            </a:r>
            <a:r>
              <a:rPr lang="sk-SK" dirty="0"/>
              <a:t>. V: 2008 International </a:t>
            </a:r>
            <a:r>
              <a:rPr lang="sk-SK" dirty="0" err="1"/>
              <a:t>Conference</a:t>
            </a:r>
            <a:r>
              <a:rPr lang="sk-SK" dirty="0"/>
              <a:t> on </a:t>
            </a:r>
            <a:r>
              <a:rPr lang="sk-SK" dirty="0" err="1"/>
              <a:t>Computer</a:t>
            </a:r>
            <a:r>
              <a:rPr lang="sk-SK" dirty="0"/>
              <a:t> </a:t>
            </a:r>
            <a:r>
              <a:rPr lang="sk-SK" dirty="0" err="1"/>
              <a:t>Science</a:t>
            </a:r>
            <a:r>
              <a:rPr lang="sk-SK" dirty="0"/>
              <a:t> and Software </a:t>
            </a:r>
            <a:r>
              <a:rPr lang="sk-SK" dirty="0" err="1"/>
              <a:t>Engineering</a:t>
            </a:r>
            <a:r>
              <a:rPr lang="sk-SK" dirty="0"/>
              <a:t>: 2008 International </a:t>
            </a:r>
            <a:r>
              <a:rPr lang="sk-SK" dirty="0" err="1"/>
              <a:t>Conference</a:t>
            </a:r>
            <a:r>
              <a:rPr lang="sk-SK" dirty="0"/>
              <a:t> on </a:t>
            </a:r>
            <a:r>
              <a:rPr lang="sk-SK" dirty="0" err="1"/>
              <a:t>Computer</a:t>
            </a:r>
            <a:r>
              <a:rPr lang="sk-SK" dirty="0"/>
              <a:t> </a:t>
            </a:r>
            <a:r>
              <a:rPr lang="sk-SK" dirty="0" err="1"/>
              <a:t>Science</a:t>
            </a:r>
            <a:r>
              <a:rPr lang="sk-SK" dirty="0"/>
              <a:t> and Software </a:t>
            </a:r>
            <a:r>
              <a:rPr lang="sk-SK" dirty="0" err="1"/>
              <a:t>Engineering</a:t>
            </a:r>
            <a:r>
              <a:rPr lang="sk-SK" dirty="0"/>
              <a:t> [online]. </a:t>
            </a:r>
            <a:r>
              <a:rPr lang="sk-SK" dirty="0" err="1"/>
              <a:t>Wuhan</a:t>
            </a:r>
            <a:r>
              <a:rPr lang="sk-SK" dirty="0"/>
              <a:t>, </a:t>
            </a:r>
            <a:r>
              <a:rPr lang="sk-SK" dirty="0" err="1"/>
              <a:t>China</a:t>
            </a:r>
            <a:r>
              <a:rPr lang="sk-SK" dirty="0"/>
              <a:t>: IEEE, s. 500–503. ISBN 978-0-7695-3336-0. Dostupné na: doi:10.1109/CSSE.2008.500 </a:t>
            </a:r>
          </a:p>
          <a:p>
            <a:r>
              <a:rPr lang="sk-SK" b="1" dirty="0"/>
              <a:t>FILMAN, Robert E a Daniel P FRIEDMAN. </a:t>
            </a:r>
            <a:r>
              <a:rPr lang="sk-SK" b="1" dirty="0" err="1"/>
              <a:t>Aspect-Oriented</a:t>
            </a:r>
            <a:r>
              <a:rPr lang="sk-SK" b="1" dirty="0"/>
              <a:t> </a:t>
            </a:r>
            <a:r>
              <a:rPr lang="sk-SK" b="1" dirty="0" err="1"/>
              <a:t>Programming</a:t>
            </a:r>
            <a:r>
              <a:rPr lang="sk-SK" b="1" dirty="0"/>
              <a:t> </a:t>
            </a:r>
            <a:r>
              <a:rPr lang="sk-SK" b="1" dirty="0" err="1"/>
              <a:t>is</a:t>
            </a:r>
            <a:r>
              <a:rPr lang="sk-SK" b="1" dirty="0"/>
              <a:t> </a:t>
            </a:r>
            <a:r>
              <a:rPr lang="sk-SK" b="1" dirty="0" err="1"/>
              <a:t>Quantification</a:t>
            </a:r>
            <a:r>
              <a:rPr lang="sk-SK" b="1" dirty="0"/>
              <a:t> and </a:t>
            </a:r>
            <a:r>
              <a:rPr lang="sk-SK" b="1" dirty="0" err="1"/>
              <a:t>Obliviousness</a:t>
            </a:r>
            <a:r>
              <a:rPr lang="sk-SK" b="1" dirty="0"/>
              <a:t>.</a:t>
            </a:r>
            <a:r>
              <a:rPr lang="sk-SK" dirty="0"/>
              <a:t> 2001.</a:t>
            </a:r>
          </a:p>
          <a:p>
            <a:r>
              <a:rPr lang="sk-SK" b="1" dirty="0" err="1"/>
              <a:t>Hallsteinsen</a:t>
            </a:r>
            <a:r>
              <a:rPr lang="sk-SK" b="1" dirty="0"/>
              <a:t>, S., </a:t>
            </a:r>
            <a:r>
              <a:rPr lang="sk-SK" b="1" dirty="0" err="1"/>
              <a:t>Hinchey</a:t>
            </a:r>
            <a:r>
              <a:rPr lang="sk-SK" b="1" dirty="0"/>
              <a:t>, M., Park, S., </a:t>
            </a:r>
            <a:r>
              <a:rPr lang="sk-SK" b="1" dirty="0" err="1"/>
              <a:t>Schmid</a:t>
            </a:r>
            <a:r>
              <a:rPr lang="sk-SK" b="1" dirty="0"/>
              <a:t>, K.: </a:t>
            </a:r>
            <a:r>
              <a:rPr lang="sk-SK" b="1" dirty="0" err="1"/>
              <a:t>Dynamic</a:t>
            </a:r>
            <a:r>
              <a:rPr lang="sk-SK" b="1" dirty="0"/>
              <a:t> software </a:t>
            </a:r>
            <a:r>
              <a:rPr lang="sk-SK" b="1" dirty="0" err="1"/>
              <a:t>product</a:t>
            </a:r>
            <a:r>
              <a:rPr lang="sk-SK" b="1" dirty="0"/>
              <a:t> </a:t>
            </a:r>
            <a:r>
              <a:rPr lang="sk-SK" b="1" dirty="0" err="1"/>
              <a:t>lines</a:t>
            </a:r>
            <a:r>
              <a:rPr lang="sk-SK" b="1" dirty="0"/>
              <a:t>.</a:t>
            </a:r>
            <a:r>
              <a:rPr lang="sk-SK" dirty="0"/>
              <a:t> IEEE </a:t>
            </a:r>
            <a:r>
              <a:rPr lang="sk-SK" dirty="0" err="1"/>
              <a:t>Computer</a:t>
            </a:r>
            <a:r>
              <a:rPr lang="sk-SK" dirty="0"/>
              <a:t> 41, 93–95 (01 2008). </a:t>
            </a:r>
            <a:r>
              <a:rPr lang="sk-SK" dirty="0" err="1">
                <a:hlinkClick r:id="rId2"/>
              </a:rPr>
              <a:t>Paper</a:t>
            </a:r>
            <a:endParaRPr lang="sk-SK" dirty="0"/>
          </a:p>
          <a:p>
            <a:r>
              <a:rPr lang="sk-SK" b="1" dirty="0" err="1"/>
              <a:t>Alves</a:t>
            </a:r>
            <a:r>
              <a:rPr lang="sk-SK" b="1" dirty="0"/>
              <a:t>, V., </a:t>
            </a:r>
            <a:r>
              <a:rPr lang="sk-SK" b="1" dirty="0" err="1"/>
              <a:t>Jr</a:t>
            </a:r>
            <a:r>
              <a:rPr lang="sk-SK" b="1" dirty="0"/>
              <a:t>, P.M., Borba, P.: </a:t>
            </a:r>
            <a:r>
              <a:rPr lang="sk-SK" b="1" dirty="0" err="1"/>
              <a:t>An</a:t>
            </a:r>
            <a:r>
              <a:rPr lang="sk-SK" b="1" dirty="0"/>
              <a:t> </a:t>
            </a:r>
            <a:r>
              <a:rPr lang="sk-SK" b="1" dirty="0" err="1"/>
              <a:t>Incremental</a:t>
            </a:r>
            <a:r>
              <a:rPr lang="sk-SK" b="1" dirty="0"/>
              <a:t> </a:t>
            </a:r>
            <a:r>
              <a:rPr lang="sk-SK" b="1" dirty="0" err="1"/>
              <a:t>Aspect-Oriented</a:t>
            </a:r>
            <a:r>
              <a:rPr lang="sk-SK" b="1" dirty="0"/>
              <a:t> </a:t>
            </a:r>
            <a:r>
              <a:rPr lang="sk-SK" b="1" dirty="0" err="1"/>
              <a:t>Product</a:t>
            </a:r>
            <a:r>
              <a:rPr lang="sk-SK" b="1" dirty="0"/>
              <a:t> </a:t>
            </a:r>
            <a:r>
              <a:rPr lang="sk-SK" b="1" dirty="0" err="1"/>
              <a:t>Line</a:t>
            </a:r>
            <a:r>
              <a:rPr lang="sk-SK" b="1" dirty="0"/>
              <a:t> </a:t>
            </a:r>
            <a:r>
              <a:rPr lang="sk-SK" b="1" dirty="0" err="1"/>
              <a:t>Method</a:t>
            </a:r>
            <a:r>
              <a:rPr lang="sk-SK" b="1" dirty="0"/>
              <a:t> </a:t>
            </a:r>
            <a:r>
              <a:rPr lang="sk-SK" b="1" dirty="0" err="1"/>
              <a:t>for</a:t>
            </a:r>
            <a:r>
              <a:rPr lang="sk-SK" b="1" dirty="0"/>
              <a:t> J2ME Game </a:t>
            </a:r>
            <a:r>
              <a:rPr lang="sk-SK" b="1" dirty="0" err="1"/>
              <a:t>Development</a:t>
            </a:r>
            <a:r>
              <a:rPr lang="sk-SK" dirty="0"/>
              <a:t> p. 3 (</a:t>
            </a:r>
            <a:r>
              <a:rPr lang="sk-SK" dirty="0" err="1"/>
              <a:t>Jan</a:t>
            </a:r>
            <a:r>
              <a:rPr lang="sk-SK" dirty="0"/>
              <a:t> 2004)</a:t>
            </a:r>
          </a:p>
          <a:p>
            <a:endParaRPr lang="sk-SK" dirty="0"/>
          </a:p>
        </p:txBody>
      </p:sp>
      <p:sp>
        <p:nvSpPr>
          <p:cNvPr id="4" name="Nadpis 1">
            <a:extLst>
              <a:ext uri="{FF2B5EF4-FFF2-40B4-BE49-F238E27FC236}">
                <a16:creationId xmlns:a16="http://schemas.microsoft.com/office/drawing/2014/main" id="{4AC488F8-DE25-73F7-4CC0-6A5C63CB48EF}"/>
              </a:ext>
            </a:extLst>
          </p:cNvPr>
          <p:cNvSpPr>
            <a:spLocks noGrp="1"/>
          </p:cNvSpPr>
          <p:nvPr>
            <p:ph type="title"/>
          </p:nvPr>
        </p:nvSpPr>
        <p:spPr>
          <a:xfrm>
            <a:off x="677334" y="343911"/>
            <a:ext cx="8596668" cy="1320800"/>
          </a:xfrm>
        </p:spPr>
        <p:txBody>
          <a:bodyPr>
            <a:normAutofit/>
          </a:bodyPr>
          <a:lstStyle/>
          <a:p>
            <a:r>
              <a:rPr lang="en-US" sz="5400" b="1" dirty="0"/>
              <a:t>References</a:t>
            </a:r>
            <a:endParaRPr lang="sk-SK" sz="5400" b="1" dirty="0"/>
          </a:p>
        </p:txBody>
      </p:sp>
    </p:spTree>
    <p:extLst>
      <p:ext uri="{BB962C8B-B14F-4D97-AF65-F5344CB8AC3E}">
        <p14:creationId xmlns:p14="http://schemas.microsoft.com/office/powerpoint/2010/main" val="39787674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ĺžnik: zaoblené protiľahlé rohy 14">
            <a:extLst>
              <a:ext uri="{FF2B5EF4-FFF2-40B4-BE49-F238E27FC236}">
                <a16:creationId xmlns:a16="http://schemas.microsoft.com/office/drawing/2014/main" id="{B0283646-9600-8074-7FEE-8CB582D699CD}"/>
              </a:ext>
            </a:extLst>
          </p:cNvPr>
          <p:cNvSpPr/>
          <p:nvPr/>
        </p:nvSpPr>
        <p:spPr>
          <a:xfrm>
            <a:off x="3313933" y="3782601"/>
            <a:ext cx="7814592" cy="130198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a:p>
        </p:txBody>
      </p:sp>
      <p:sp>
        <p:nvSpPr>
          <p:cNvPr id="2" name="Nadpis 1">
            <a:extLst>
              <a:ext uri="{FF2B5EF4-FFF2-40B4-BE49-F238E27FC236}">
                <a16:creationId xmlns:a16="http://schemas.microsoft.com/office/drawing/2014/main" id="{B50C9D34-AFB7-E05E-22EB-3EFD8315391D}"/>
              </a:ext>
            </a:extLst>
          </p:cNvPr>
          <p:cNvSpPr>
            <a:spLocks noGrp="1"/>
          </p:cNvSpPr>
          <p:nvPr>
            <p:ph type="title"/>
          </p:nvPr>
        </p:nvSpPr>
        <p:spPr>
          <a:xfrm>
            <a:off x="292014" y="190897"/>
            <a:ext cx="10515600" cy="1325563"/>
          </a:xfrm>
        </p:spPr>
        <p:txBody>
          <a:bodyPr>
            <a:normAutofit/>
          </a:bodyPr>
          <a:lstStyle/>
          <a:p>
            <a:r>
              <a:rPr lang="sk-SK" sz="5400" b="1" dirty="0"/>
              <a:t>Zlepšenie </a:t>
            </a:r>
            <a:r>
              <a:rPr lang="sk-SK" sz="5400" b="1" dirty="0" err="1"/>
              <a:t>znovupoužiteľnosti</a:t>
            </a:r>
            <a:endParaRPr lang="sk-SK" sz="5400" b="1" dirty="0"/>
          </a:p>
        </p:txBody>
      </p:sp>
      <p:sp>
        <p:nvSpPr>
          <p:cNvPr id="3" name="Zástupný objekt pre obsah 2">
            <a:extLst>
              <a:ext uri="{FF2B5EF4-FFF2-40B4-BE49-F238E27FC236}">
                <a16:creationId xmlns:a16="http://schemas.microsoft.com/office/drawing/2014/main" id="{D672567C-C450-D521-4E17-1850A14720AB}"/>
              </a:ext>
            </a:extLst>
          </p:cNvPr>
          <p:cNvSpPr>
            <a:spLocks noGrp="1"/>
          </p:cNvSpPr>
          <p:nvPr>
            <p:ph idx="1"/>
          </p:nvPr>
        </p:nvSpPr>
        <p:spPr>
          <a:xfrm>
            <a:off x="292014" y="1789125"/>
            <a:ext cx="10515600" cy="1756234"/>
          </a:xfrm>
        </p:spPr>
        <p:txBody>
          <a:bodyPr/>
          <a:lstStyle/>
          <a:p>
            <a:r>
              <a:rPr lang="sk-SK" dirty="0"/>
              <a:t>Nárast komplexnosti a veľkosti systémov</a:t>
            </a:r>
          </a:p>
          <a:p>
            <a:pPr lvl="1"/>
            <a:r>
              <a:rPr lang="sk-SK" dirty="0"/>
              <a:t>potreba efektívnej modulárnosti</a:t>
            </a:r>
          </a:p>
          <a:p>
            <a:pPr lvl="1"/>
            <a:r>
              <a:rPr lang="sk-SK" dirty="0"/>
              <a:t>potreba efektívnych mechanizmov abstrakcie</a:t>
            </a:r>
          </a:p>
          <a:p>
            <a:pPr lvl="1"/>
            <a:r>
              <a:rPr lang="sk-SK" dirty="0"/>
              <a:t>potreba efektívnych kompozičných mechanizmov</a:t>
            </a:r>
          </a:p>
          <a:p>
            <a:pPr lvl="1"/>
            <a:endParaRPr lang="sk-SK" dirty="0"/>
          </a:p>
          <a:p>
            <a:pPr lvl="1"/>
            <a:endParaRPr lang="sk-SK" dirty="0"/>
          </a:p>
          <a:p>
            <a:pPr lvl="1"/>
            <a:endParaRPr lang="sk-SK" dirty="0"/>
          </a:p>
          <a:p>
            <a:pPr lvl="1"/>
            <a:endParaRPr lang="sk-SK" dirty="0"/>
          </a:p>
        </p:txBody>
      </p:sp>
      <p:sp>
        <p:nvSpPr>
          <p:cNvPr id="4" name="Ovál 3">
            <a:extLst>
              <a:ext uri="{FF2B5EF4-FFF2-40B4-BE49-F238E27FC236}">
                <a16:creationId xmlns:a16="http://schemas.microsoft.com/office/drawing/2014/main" id="{E6C1224B-D198-A9EA-97A9-F3DAF0EF46B1}"/>
              </a:ext>
            </a:extLst>
          </p:cNvPr>
          <p:cNvSpPr/>
          <p:nvPr/>
        </p:nvSpPr>
        <p:spPr>
          <a:xfrm>
            <a:off x="6697674" y="1566240"/>
            <a:ext cx="1481553" cy="9757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Aktíva</a:t>
            </a:r>
          </a:p>
        </p:txBody>
      </p:sp>
      <p:sp>
        <p:nvSpPr>
          <p:cNvPr id="5" name="Obdĺžnik 4">
            <a:extLst>
              <a:ext uri="{FF2B5EF4-FFF2-40B4-BE49-F238E27FC236}">
                <a16:creationId xmlns:a16="http://schemas.microsoft.com/office/drawing/2014/main" id="{B4B3F23B-00A7-01D0-4A26-1484110F18B3}"/>
              </a:ext>
            </a:extLst>
          </p:cNvPr>
          <p:cNvSpPr/>
          <p:nvPr/>
        </p:nvSpPr>
        <p:spPr>
          <a:xfrm>
            <a:off x="9963791" y="1566240"/>
            <a:ext cx="1993452" cy="10156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err="1"/>
              <a:t>Znovupoužiteľnosť</a:t>
            </a:r>
            <a:r>
              <a:rPr lang="sk-SK" dirty="0"/>
              <a:t> </a:t>
            </a:r>
            <a:r>
              <a:rPr lang="sk-SK" b="1" dirty="0"/>
              <a:t>v iných produktoch</a:t>
            </a:r>
          </a:p>
        </p:txBody>
      </p:sp>
      <p:sp>
        <p:nvSpPr>
          <p:cNvPr id="6" name="Šípka: doprava 5">
            <a:extLst>
              <a:ext uri="{FF2B5EF4-FFF2-40B4-BE49-F238E27FC236}">
                <a16:creationId xmlns:a16="http://schemas.microsoft.com/office/drawing/2014/main" id="{FEEF2E73-8C92-8856-3F3D-34FEE4021461}"/>
              </a:ext>
            </a:extLst>
          </p:cNvPr>
          <p:cNvSpPr/>
          <p:nvPr/>
        </p:nvSpPr>
        <p:spPr>
          <a:xfrm>
            <a:off x="8454110" y="1857744"/>
            <a:ext cx="1307162"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7" name="BlokTextu 6">
            <a:extLst>
              <a:ext uri="{FF2B5EF4-FFF2-40B4-BE49-F238E27FC236}">
                <a16:creationId xmlns:a16="http://schemas.microsoft.com/office/drawing/2014/main" id="{557267F9-4A4D-A8B1-4B35-21AF79C14845}"/>
              </a:ext>
            </a:extLst>
          </p:cNvPr>
          <p:cNvSpPr txBox="1"/>
          <p:nvPr/>
        </p:nvSpPr>
        <p:spPr>
          <a:xfrm>
            <a:off x="8424322" y="934414"/>
            <a:ext cx="1680489" cy="923330"/>
          </a:xfrm>
          <a:prstGeom prst="rect">
            <a:avLst/>
          </a:prstGeom>
          <a:noFill/>
        </p:spPr>
        <p:txBody>
          <a:bodyPr wrap="square" rtlCol="0">
            <a:spAutoFit/>
          </a:bodyPr>
          <a:lstStyle/>
          <a:p>
            <a:r>
              <a:rPr lang="sk-SK" b="1" i="1" dirty="0"/>
              <a:t>Musia byť dostatočne </a:t>
            </a:r>
          </a:p>
          <a:p>
            <a:r>
              <a:rPr lang="sk-SK" b="1" i="1" dirty="0"/>
              <a:t>variabilné</a:t>
            </a:r>
          </a:p>
        </p:txBody>
      </p:sp>
      <p:sp>
        <p:nvSpPr>
          <p:cNvPr id="8" name="Pravá zložená zátvorka 7">
            <a:extLst>
              <a:ext uri="{FF2B5EF4-FFF2-40B4-BE49-F238E27FC236}">
                <a16:creationId xmlns:a16="http://schemas.microsoft.com/office/drawing/2014/main" id="{D892D331-7339-FC6E-C61C-20A2A7140B67}"/>
              </a:ext>
            </a:extLst>
          </p:cNvPr>
          <p:cNvSpPr/>
          <p:nvPr/>
        </p:nvSpPr>
        <p:spPr>
          <a:xfrm rot="5400000">
            <a:off x="9326572" y="954856"/>
            <a:ext cx="435721" cy="3814091"/>
          </a:xfrm>
          <a:prstGeom prst="rightBrace">
            <a:avLst/>
          </a:pr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sk-SK"/>
          </a:p>
        </p:txBody>
      </p:sp>
      <p:sp>
        <p:nvSpPr>
          <p:cNvPr id="9" name="BlokTextu 8">
            <a:extLst>
              <a:ext uri="{FF2B5EF4-FFF2-40B4-BE49-F238E27FC236}">
                <a16:creationId xmlns:a16="http://schemas.microsoft.com/office/drawing/2014/main" id="{6C61806D-D592-D039-9E28-3BDABC1E4353}"/>
              </a:ext>
            </a:extLst>
          </p:cNvPr>
          <p:cNvSpPr txBox="1"/>
          <p:nvPr/>
        </p:nvSpPr>
        <p:spPr>
          <a:xfrm>
            <a:off x="8024526" y="3111401"/>
            <a:ext cx="3911750" cy="646331"/>
          </a:xfrm>
          <a:prstGeom prst="rect">
            <a:avLst/>
          </a:prstGeom>
          <a:noFill/>
        </p:spPr>
        <p:txBody>
          <a:bodyPr wrap="square" rtlCol="0">
            <a:spAutoFit/>
          </a:bodyPr>
          <a:lstStyle/>
          <a:p>
            <a:r>
              <a:rPr lang="sk-SK" b="1" dirty="0"/>
              <a:t>PODPORA VARIABILITY</a:t>
            </a:r>
          </a:p>
          <a:p>
            <a:r>
              <a:rPr lang="sk-SK" dirty="0"/>
              <a:t> – ako atribút moderných praktík vývoja</a:t>
            </a:r>
          </a:p>
        </p:txBody>
      </p:sp>
      <p:sp>
        <p:nvSpPr>
          <p:cNvPr id="10" name="Obdĺžnik: zaoblené rohy 9">
            <a:extLst>
              <a:ext uri="{FF2B5EF4-FFF2-40B4-BE49-F238E27FC236}">
                <a16:creationId xmlns:a16="http://schemas.microsoft.com/office/drawing/2014/main" id="{8BC9D152-2DC7-526F-56BC-0220A8E238D2}"/>
              </a:ext>
            </a:extLst>
          </p:cNvPr>
          <p:cNvSpPr/>
          <p:nvPr/>
        </p:nvSpPr>
        <p:spPr>
          <a:xfrm>
            <a:off x="4919602" y="4207343"/>
            <a:ext cx="2180906" cy="81007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b="1" dirty="0"/>
              <a:t>Rady softvérových výrobkov</a:t>
            </a:r>
          </a:p>
        </p:txBody>
      </p:sp>
      <p:sp>
        <p:nvSpPr>
          <p:cNvPr id="11" name="Obdĺžnik: zaoblené rohy 10">
            <a:extLst>
              <a:ext uri="{FF2B5EF4-FFF2-40B4-BE49-F238E27FC236}">
                <a16:creationId xmlns:a16="http://schemas.microsoft.com/office/drawing/2014/main" id="{4BC78F4C-67ED-2C0D-1BC2-F650DA38F65D}"/>
              </a:ext>
            </a:extLst>
          </p:cNvPr>
          <p:cNvSpPr/>
          <p:nvPr/>
        </p:nvSpPr>
        <p:spPr>
          <a:xfrm>
            <a:off x="8802891" y="4207343"/>
            <a:ext cx="1916762" cy="81007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b="1" dirty="0"/>
              <a:t>Generatívne programovanie</a:t>
            </a:r>
          </a:p>
        </p:txBody>
      </p:sp>
      <p:sp>
        <p:nvSpPr>
          <p:cNvPr id="12" name="Šípka: nadol 11">
            <a:extLst>
              <a:ext uri="{FF2B5EF4-FFF2-40B4-BE49-F238E27FC236}">
                <a16:creationId xmlns:a16="http://schemas.microsoft.com/office/drawing/2014/main" id="{606C6E43-5F32-5207-C21A-FE4C77EABDE0}"/>
              </a:ext>
            </a:extLst>
          </p:cNvPr>
          <p:cNvSpPr/>
          <p:nvPr/>
        </p:nvSpPr>
        <p:spPr>
          <a:xfrm rot="4288230">
            <a:off x="7237708" y="3511644"/>
            <a:ext cx="337530" cy="11905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Šípka: nadol 12">
            <a:extLst>
              <a:ext uri="{FF2B5EF4-FFF2-40B4-BE49-F238E27FC236}">
                <a16:creationId xmlns:a16="http://schemas.microsoft.com/office/drawing/2014/main" id="{B1AC3D6B-980D-C41F-3DCF-65E59D8712A0}"/>
              </a:ext>
            </a:extLst>
          </p:cNvPr>
          <p:cNvSpPr/>
          <p:nvPr/>
        </p:nvSpPr>
        <p:spPr>
          <a:xfrm rot="17663942">
            <a:off x="8255556" y="3562047"/>
            <a:ext cx="337530" cy="11905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BlokTextu 13">
            <a:extLst>
              <a:ext uri="{FF2B5EF4-FFF2-40B4-BE49-F238E27FC236}">
                <a16:creationId xmlns:a16="http://schemas.microsoft.com/office/drawing/2014/main" id="{672AE6A8-68EB-33CE-8619-B9334D9743A0}"/>
              </a:ext>
            </a:extLst>
          </p:cNvPr>
          <p:cNvSpPr txBox="1"/>
          <p:nvPr/>
        </p:nvSpPr>
        <p:spPr>
          <a:xfrm>
            <a:off x="1634647" y="1133104"/>
            <a:ext cx="8015147" cy="369332"/>
          </a:xfrm>
          <a:prstGeom prst="rect">
            <a:avLst/>
          </a:prstGeom>
          <a:noFill/>
        </p:spPr>
        <p:txBody>
          <a:bodyPr wrap="square" rtlCol="0">
            <a:spAutoFit/>
          </a:bodyPr>
          <a:lstStyle/>
          <a:p>
            <a:r>
              <a:rPr lang="sk-SK" dirty="0"/>
              <a:t>Použitia tej istej funkcionality v inom kontexte</a:t>
            </a:r>
          </a:p>
        </p:txBody>
      </p:sp>
      <p:sp>
        <p:nvSpPr>
          <p:cNvPr id="16" name="BlokTextu 15">
            <a:extLst>
              <a:ext uri="{FF2B5EF4-FFF2-40B4-BE49-F238E27FC236}">
                <a16:creationId xmlns:a16="http://schemas.microsoft.com/office/drawing/2014/main" id="{FA46E75A-45A5-0C3E-1A41-837D92CBEE98}"/>
              </a:ext>
            </a:extLst>
          </p:cNvPr>
          <p:cNvSpPr txBox="1"/>
          <p:nvPr/>
        </p:nvSpPr>
        <p:spPr>
          <a:xfrm>
            <a:off x="3370973" y="3845702"/>
            <a:ext cx="1548629" cy="923330"/>
          </a:xfrm>
          <a:prstGeom prst="rect">
            <a:avLst/>
          </a:prstGeom>
          <a:noFill/>
        </p:spPr>
        <p:txBody>
          <a:bodyPr wrap="none" rtlCol="0">
            <a:spAutoFit/>
          </a:bodyPr>
          <a:lstStyle/>
          <a:p>
            <a:r>
              <a:rPr lang="sk-SK" dirty="0"/>
              <a:t>automatizácia </a:t>
            </a:r>
          </a:p>
          <a:p>
            <a:r>
              <a:rPr lang="sk-SK" dirty="0"/>
              <a:t>softvérového</a:t>
            </a:r>
          </a:p>
          <a:p>
            <a:r>
              <a:rPr lang="sk-SK" dirty="0"/>
              <a:t>vývoja</a:t>
            </a:r>
          </a:p>
        </p:txBody>
      </p:sp>
      <p:sp>
        <p:nvSpPr>
          <p:cNvPr id="17" name="Ovál 16">
            <a:extLst>
              <a:ext uri="{FF2B5EF4-FFF2-40B4-BE49-F238E27FC236}">
                <a16:creationId xmlns:a16="http://schemas.microsoft.com/office/drawing/2014/main" id="{04D734FD-1517-AB90-70EC-82E7720E996B}"/>
              </a:ext>
            </a:extLst>
          </p:cNvPr>
          <p:cNvSpPr/>
          <p:nvPr/>
        </p:nvSpPr>
        <p:spPr>
          <a:xfrm>
            <a:off x="3842021" y="5741528"/>
            <a:ext cx="7057136" cy="94220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sk-SK" sz="2400" b="1" dirty="0"/>
              <a:t>Vysoko </a:t>
            </a:r>
            <a:r>
              <a:rPr lang="sk-SK" sz="2400" b="1" dirty="0" err="1"/>
              <a:t>znovupoužiteľné</a:t>
            </a:r>
            <a:r>
              <a:rPr lang="sk-SK" sz="2400" b="1" dirty="0"/>
              <a:t> knižnice a komponenty</a:t>
            </a:r>
          </a:p>
        </p:txBody>
      </p:sp>
      <p:sp>
        <p:nvSpPr>
          <p:cNvPr id="18" name="Šípka: nadol 17">
            <a:extLst>
              <a:ext uri="{FF2B5EF4-FFF2-40B4-BE49-F238E27FC236}">
                <a16:creationId xmlns:a16="http://schemas.microsoft.com/office/drawing/2014/main" id="{CF07E9B8-9C0A-2876-1174-6D7F8C7DD375}"/>
              </a:ext>
            </a:extLst>
          </p:cNvPr>
          <p:cNvSpPr/>
          <p:nvPr/>
        </p:nvSpPr>
        <p:spPr>
          <a:xfrm>
            <a:off x="6697674" y="5198289"/>
            <a:ext cx="1006454" cy="4877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BlokTextu 18">
            <a:extLst>
              <a:ext uri="{FF2B5EF4-FFF2-40B4-BE49-F238E27FC236}">
                <a16:creationId xmlns:a16="http://schemas.microsoft.com/office/drawing/2014/main" id="{923E4CDE-BC7F-8DDA-E9E5-73682624CE63}"/>
              </a:ext>
            </a:extLst>
          </p:cNvPr>
          <p:cNvSpPr txBox="1"/>
          <p:nvPr/>
        </p:nvSpPr>
        <p:spPr>
          <a:xfrm>
            <a:off x="885383" y="6037404"/>
            <a:ext cx="2428550" cy="646331"/>
          </a:xfrm>
          <a:prstGeom prst="rect">
            <a:avLst/>
          </a:prstGeom>
          <a:noFill/>
        </p:spPr>
        <p:txBody>
          <a:bodyPr wrap="none" rtlCol="0">
            <a:spAutoFit/>
          </a:bodyPr>
          <a:lstStyle/>
          <a:p>
            <a:r>
              <a:rPr lang="sk-SK" dirty="0"/>
              <a:t>Urýchlenie času predaja</a:t>
            </a:r>
          </a:p>
          <a:p>
            <a:r>
              <a:rPr lang="sk-SK" dirty="0"/>
              <a:t> – </a:t>
            </a:r>
            <a:r>
              <a:rPr lang="sk-SK" dirty="0" err="1"/>
              <a:t>time</a:t>
            </a:r>
            <a:r>
              <a:rPr lang="sk-SK" dirty="0"/>
              <a:t> to </a:t>
            </a:r>
            <a:r>
              <a:rPr lang="sk-SK" dirty="0" err="1"/>
              <a:t>market</a:t>
            </a:r>
            <a:endParaRPr lang="sk-SK" dirty="0"/>
          </a:p>
        </p:txBody>
      </p:sp>
    </p:spTree>
    <p:extLst>
      <p:ext uri="{BB962C8B-B14F-4D97-AF65-F5344CB8AC3E}">
        <p14:creationId xmlns:p14="http://schemas.microsoft.com/office/powerpoint/2010/main" val="19517413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A32EF0-F17E-AF79-4D36-99F7D0818019}"/>
              </a:ext>
            </a:extLst>
          </p:cNvPr>
          <p:cNvSpPr>
            <a:spLocks noGrp="1"/>
          </p:cNvSpPr>
          <p:nvPr>
            <p:ph type="title"/>
          </p:nvPr>
        </p:nvSpPr>
        <p:spPr>
          <a:xfrm>
            <a:off x="255740" y="196259"/>
            <a:ext cx="10515600" cy="1325563"/>
          </a:xfrm>
        </p:spPr>
        <p:txBody>
          <a:bodyPr>
            <a:normAutofit/>
          </a:bodyPr>
          <a:lstStyle/>
          <a:p>
            <a:r>
              <a:rPr lang="sk-SK" sz="5400" b="1" dirty="0"/>
              <a:t>Rady softvérových výrobkov</a:t>
            </a:r>
          </a:p>
        </p:txBody>
      </p:sp>
      <p:sp>
        <p:nvSpPr>
          <p:cNvPr id="3" name="Zástupný objekt pre obsah 2">
            <a:extLst>
              <a:ext uri="{FF2B5EF4-FFF2-40B4-BE49-F238E27FC236}">
                <a16:creationId xmlns:a16="http://schemas.microsoft.com/office/drawing/2014/main" id="{454B092A-4E4F-FD34-9F33-15B6D46B42F4}"/>
              </a:ext>
            </a:extLst>
          </p:cNvPr>
          <p:cNvSpPr>
            <a:spLocks noGrp="1"/>
          </p:cNvSpPr>
          <p:nvPr>
            <p:ph idx="1"/>
          </p:nvPr>
        </p:nvSpPr>
        <p:spPr>
          <a:xfrm>
            <a:off x="1374844" y="1102794"/>
            <a:ext cx="10515600" cy="1758332"/>
          </a:xfrm>
        </p:spPr>
        <p:txBody>
          <a:bodyPr>
            <a:normAutofit/>
          </a:bodyPr>
          <a:lstStyle/>
          <a:p>
            <a:r>
              <a:rPr lang="en-US" sz="2000" dirty="0"/>
              <a:t>A </a:t>
            </a:r>
            <a:r>
              <a:rPr lang="en-US" sz="2000" b="1" dirty="0">
                <a:solidFill>
                  <a:srgbClr val="FF0000"/>
                </a:solidFill>
              </a:rPr>
              <a:t>software product line </a:t>
            </a:r>
            <a:r>
              <a:rPr lang="en-US" sz="2000" dirty="0"/>
              <a:t>is a set of </a:t>
            </a:r>
            <a:r>
              <a:rPr lang="en-US" sz="2000" b="1" dirty="0">
                <a:solidFill>
                  <a:srgbClr val="FFC000"/>
                </a:solidFill>
              </a:rPr>
              <a:t>software-intensive systems </a:t>
            </a:r>
            <a:r>
              <a:rPr lang="en-US" sz="2000" b="1" dirty="0">
                <a:solidFill>
                  <a:srgbClr val="00B050"/>
                </a:solidFill>
              </a:rPr>
              <a:t>sharing a common</a:t>
            </a:r>
            <a:r>
              <a:rPr lang="en-US" sz="2000" dirty="0"/>
              <a:t>, </a:t>
            </a:r>
            <a:r>
              <a:rPr lang="en-US" sz="2000" b="1" dirty="0">
                <a:solidFill>
                  <a:srgbClr val="00B0F0"/>
                </a:solidFill>
              </a:rPr>
              <a:t>managed set of features </a:t>
            </a:r>
            <a:r>
              <a:rPr lang="en-US" sz="2000" dirty="0"/>
              <a:t>that </a:t>
            </a:r>
            <a:r>
              <a:rPr lang="en-US" sz="2000" b="1" dirty="0">
                <a:solidFill>
                  <a:schemeClr val="accent2">
                    <a:lumMod val="75000"/>
                  </a:schemeClr>
                </a:solidFill>
              </a:rPr>
              <a:t>satisfy the specific needs</a:t>
            </a:r>
            <a:r>
              <a:rPr lang="en-US" sz="2000" dirty="0"/>
              <a:t> of a particular market segment or mission and that are developed from a common set of core assets in a prescribed way</a:t>
            </a:r>
            <a:endParaRPr lang="sk-SK" sz="2000" dirty="0"/>
          </a:p>
        </p:txBody>
      </p:sp>
      <p:sp>
        <p:nvSpPr>
          <p:cNvPr id="5" name="Obdĺžnik: odstrihnutý jeden roh 4">
            <a:extLst>
              <a:ext uri="{FF2B5EF4-FFF2-40B4-BE49-F238E27FC236}">
                <a16:creationId xmlns:a16="http://schemas.microsoft.com/office/drawing/2014/main" id="{1928ABF0-5B73-9D98-9488-DFE112F6C9AB}"/>
              </a:ext>
            </a:extLst>
          </p:cNvPr>
          <p:cNvSpPr/>
          <p:nvPr/>
        </p:nvSpPr>
        <p:spPr>
          <a:xfrm>
            <a:off x="551054" y="5223028"/>
            <a:ext cx="3138008" cy="1587654"/>
          </a:xfrm>
          <a:prstGeom prst="snip1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sk-SK" dirty="0"/>
              <a:t>Dokumenty, modely, portfóliá, projektové plány, architektúra, návrhové modely, a hlavne komponenty.</a:t>
            </a:r>
          </a:p>
        </p:txBody>
      </p:sp>
      <p:sp>
        <p:nvSpPr>
          <p:cNvPr id="4" name="Obdĺžnik: zaoblené rohy 3">
            <a:extLst>
              <a:ext uri="{FF2B5EF4-FFF2-40B4-BE49-F238E27FC236}">
                <a16:creationId xmlns:a16="http://schemas.microsoft.com/office/drawing/2014/main" id="{B4912A34-C949-CECB-4896-DFF38A0F4961}"/>
              </a:ext>
            </a:extLst>
          </p:cNvPr>
          <p:cNvSpPr/>
          <p:nvPr/>
        </p:nvSpPr>
        <p:spPr>
          <a:xfrm>
            <a:off x="255740" y="4582079"/>
            <a:ext cx="1830791" cy="81007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err="1"/>
              <a:t>Core</a:t>
            </a:r>
            <a:r>
              <a:rPr lang="sk-SK" sz="2400" b="1" dirty="0"/>
              <a:t> aktíva</a:t>
            </a:r>
          </a:p>
        </p:txBody>
      </p:sp>
      <p:sp>
        <p:nvSpPr>
          <p:cNvPr id="6" name="Obdĺžnik 5">
            <a:extLst>
              <a:ext uri="{FF2B5EF4-FFF2-40B4-BE49-F238E27FC236}">
                <a16:creationId xmlns:a16="http://schemas.microsoft.com/office/drawing/2014/main" id="{D0C87A4E-114A-F24A-3AF7-6FDE6131792B}"/>
              </a:ext>
            </a:extLst>
          </p:cNvPr>
          <p:cNvSpPr/>
          <p:nvPr/>
        </p:nvSpPr>
        <p:spPr>
          <a:xfrm>
            <a:off x="4378657" y="4293645"/>
            <a:ext cx="2340466" cy="120032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sk-SK" sz="2800" b="1" dirty="0"/>
              <a:t>RODINA PRODUKTOV</a:t>
            </a:r>
          </a:p>
        </p:txBody>
      </p:sp>
      <p:sp>
        <p:nvSpPr>
          <p:cNvPr id="7" name="Šípka: doprava s prúžkami 6">
            <a:extLst>
              <a:ext uri="{FF2B5EF4-FFF2-40B4-BE49-F238E27FC236}">
                <a16:creationId xmlns:a16="http://schemas.microsoft.com/office/drawing/2014/main" id="{39A4F9D0-11E3-A5AA-6EDF-04DDD0358E92}"/>
              </a:ext>
            </a:extLst>
          </p:cNvPr>
          <p:cNvSpPr/>
          <p:nvPr/>
        </p:nvSpPr>
        <p:spPr>
          <a:xfrm>
            <a:off x="2681258" y="4603201"/>
            <a:ext cx="1632419" cy="583006"/>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7">
            <a:extLst>
              <a:ext uri="{FF2B5EF4-FFF2-40B4-BE49-F238E27FC236}">
                <a16:creationId xmlns:a16="http://schemas.microsoft.com/office/drawing/2014/main" id="{C0573FD7-5E72-C437-03C4-9A2FACA8D893}"/>
              </a:ext>
            </a:extLst>
          </p:cNvPr>
          <p:cNvSpPr txBox="1"/>
          <p:nvPr/>
        </p:nvSpPr>
        <p:spPr>
          <a:xfrm>
            <a:off x="2089650" y="3658749"/>
            <a:ext cx="3198824" cy="923330"/>
          </a:xfrm>
          <a:prstGeom prst="rect">
            <a:avLst/>
          </a:prstGeom>
          <a:noFill/>
        </p:spPr>
        <p:txBody>
          <a:bodyPr wrap="none" rtlCol="0">
            <a:spAutoFit/>
          </a:bodyPr>
          <a:lstStyle/>
          <a:p>
            <a:r>
              <a:rPr lang="sk-SK" dirty="0"/>
              <a:t>Produkované a </a:t>
            </a:r>
            <a:r>
              <a:rPr lang="sk-SK" dirty="0" err="1"/>
              <a:t>znovupoužívané</a:t>
            </a:r>
            <a:r>
              <a:rPr lang="sk-SK" dirty="0"/>
              <a:t> </a:t>
            </a:r>
          </a:p>
          <a:p>
            <a:r>
              <a:rPr lang="sk-SK" dirty="0"/>
              <a:t>v množstve produktov </a:t>
            </a:r>
          </a:p>
          <a:p>
            <a:r>
              <a:rPr lang="sk-SK" dirty="0"/>
              <a:t>= rodine produktov</a:t>
            </a:r>
          </a:p>
        </p:txBody>
      </p:sp>
      <p:sp>
        <p:nvSpPr>
          <p:cNvPr id="9" name="BlokTextu 8">
            <a:extLst>
              <a:ext uri="{FF2B5EF4-FFF2-40B4-BE49-F238E27FC236}">
                <a16:creationId xmlns:a16="http://schemas.microsoft.com/office/drawing/2014/main" id="{0260921B-7225-FAC5-958E-3C5C503EEC2D}"/>
              </a:ext>
            </a:extLst>
          </p:cNvPr>
          <p:cNvSpPr txBox="1"/>
          <p:nvPr/>
        </p:nvSpPr>
        <p:spPr>
          <a:xfrm>
            <a:off x="148171" y="2461111"/>
            <a:ext cx="8460971" cy="1200329"/>
          </a:xfrm>
          <a:prstGeom prst="rect">
            <a:avLst/>
          </a:prstGeom>
          <a:noFill/>
        </p:spPr>
        <p:txBody>
          <a:bodyPr wrap="none" rtlCol="0">
            <a:spAutoFit/>
          </a:bodyPr>
          <a:lstStyle/>
          <a:p>
            <a:r>
              <a:rPr lang="sk-SK" sz="3600" b="1" dirty="0"/>
              <a:t>Systematické manažovanie variability </a:t>
            </a:r>
            <a:endParaRPr lang="en-US" sz="3600" b="1" dirty="0"/>
          </a:p>
          <a:p>
            <a:r>
              <a:rPr lang="sk-SK" sz="3600" b="1" dirty="0"/>
              <a:t>v súprave produktov</a:t>
            </a:r>
          </a:p>
        </p:txBody>
      </p:sp>
      <p:sp>
        <p:nvSpPr>
          <p:cNvPr id="10" name="Šípka: doprava s prúžkami 9">
            <a:extLst>
              <a:ext uri="{FF2B5EF4-FFF2-40B4-BE49-F238E27FC236}">
                <a16:creationId xmlns:a16="http://schemas.microsoft.com/office/drawing/2014/main" id="{2C902662-6B75-CEB5-3D85-C924AC2EF72C}"/>
              </a:ext>
            </a:extLst>
          </p:cNvPr>
          <p:cNvSpPr/>
          <p:nvPr/>
        </p:nvSpPr>
        <p:spPr>
          <a:xfrm>
            <a:off x="6784103" y="4170548"/>
            <a:ext cx="1319436" cy="2031318"/>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bdĺžnik 10">
            <a:extLst>
              <a:ext uri="{FF2B5EF4-FFF2-40B4-BE49-F238E27FC236}">
                <a16:creationId xmlns:a16="http://schemas.microsoft.com/office/drawing/2014/main" id="{013D89A2-34A0-24D1-A437-F342F7D94134}"/>
              </a:ext>
            </a:extLst>
          </p:cNvPr>
          <p:cNvSpPr/>
          <p:nvPr/>
        </p:nvSpPr>
        <p:spPr>
          <a:xfrm>
            <a:off x="8264328" y="3173793"/>
            <a:ext cx="3319292" cy="334360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sk-SK"/>
          </a:p>
        </p:txBody>
      </p:sp>
      <p:sp>
        <p:nvSpPr>
          <p:cNvPr id="12" name="BlokTextu 11">
            <a:extLst>
              <a:ext uri="{FF2B5EF4-FFF2-40B4-BE49-F238E27FC236}">
                <a16:creationId xmlns:a16="http://schemas.microsoft.com/office/drawing/2014/main" id="{30BDBE8D-2C82-E14A-BA77-A725F8B4F6DB}"/>
              </a:ext>
            </a:extLst>
          </p:cNvPr>
          <p:cNvSpPr txBox="1"/>
          <p:nvPr/>
        </p:nvSpPr>
        <p:spPr>
          <a:xfrm flipH="1">
            <a:off x="10475727" y="6073933"/>
            <a:ext cx="1095675" cy="369332"/>
          </a:xfrm>
          <a:prstGeom prst="rect">
            <a:avLst/>
          </a:prstGeom>
          <a:noFill/>
        </p:spPr>
        <p:txBody>
          <a:bodyPr wrap="square" rtlCol="0">
            <a:spAutoFit/>
          </a:bodyPr>
          <a:lstStyle/>
          <a:p>
            <a:r>
              <a:rPr lang="sk-SK" b="1" i="1" dirty="0"/>
              <a:t>benefity</a:t>
            </a:r>
          </a:p>
        </p:txBody>
      </p:sp>
      <p:sp>
        <p:nvSpPr>
          <p:cNvPr id="13" name="Obdĺžnik: zaoblené rohy 12">
            <a:extLst>
              <a:ext uri="{FF2B5EF4-FFF2-40B4-BE49-F238E27FC236}">
                <a16:creationId xmlns:a16="http://schemas.microsoft.com/office/drawing/2014/main" id="{51A00A7D-C893-F727-9AB1-0D6D654C024F}"/>
              </a:ext>
            </a:extLst>
          </p:cNvPr>
          <p:cNvSpPr/>
          <p:nvPr/>
        </p:nvSpPr>
        <p:spPr>
          <a:xfrm>
            <a:off x="8438691" y="3316307"/>
            <a:ext cx="3059849" cy="58436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000" b="1" dirty="0"/>
              <a:t>Identifikácia variantov</a:t>
            </a:r>
          </a:p>
        </p:txBody>
      </p:sp>
      <p:sp>
        <p:nvSpPr>
          <p:cNvPr id="14" name="Obdĺžnik: zaoblené rohy 13">
            <a:extLst>
              <a:ext uri="{FF2B5EF4-FFF2-40B4-BE49-F238E27FC236}">
                <a16:creationId xmlns:a16="http://schemas.microsoft.com/office/drawing/2014/main" id="{99CED602-D14B-A626-C55D-64273FE6CBCE}"/>
              </a:ext>
            </a:extLst>
          </p:cNvPr>
          <p:cNvSpPr/>
          <p:nvPr/>
        </p:nvSpPr>
        <p:spPr>
          <a:xfrm>
            <a:off x="8436222" y="4005230"/>
            <a:ext cx="3062318" cy="95714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000" b="1" dirty="0"/>
              <a:t>Identifikácia výrazov obsahujúcich vnútorné vzťahy</a:t>
            </a:r>
          </a:p>
        </p:txBody>
      </p:sp>
      <p:sp>
        <p:nvSpPr>
          <p:cNvPr id="16" name="Obdĺžnik 15">
            <a:extLst>
              <a:ext uri="{FF2B5EF4-FFF2-40B4-BE49-F238E27FC236}">
                <a16:creationId xmlns:a16="http://schemas.microsoft.com/office/drawing/2014/main" id="{23A693C7-A626-B018-27CF-D4BE02B89371}"/>
              </a:ext>
            </a:extLst>
          </p:cNvPr>
          <p:cNvSpPr/>
          <p:nvPr/>
        </p:nvSpPr>
        <p:spPr>
          <a:xfrm>
            <a:off x="8761418" y="5046998"/>
            <a:ext cx="2601315"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1800" b="1" dirty="0"/>
              <a:t>medzi variantmi</a:t>
            </a:r>
            <a:endParaRPr lang="sk-SK" dirty="0"/>
          </a:p>
        </p:txBody>
      </p:sp>
      <p:sp>
        <p:nvSpPr>
          <p:cNvPr id="17" name="Obdĺžnik 16">
            <a:extLst>
              <a:ext uri="{FF2B5EF4-FFF2-40B4-BE49-F238E27FC236}">
                <a16:creationId xmlns:a16="http://schemas.microsoft.com/office/drawing/2014/main" id="{0A7C9820-86AD-10F0-A954-E0D33639095E}"/>
              </a:ext>
            </a:extLst>
          </p:cNvPr>
          <p:cNvSpPr/>
          <p:nvPr/>
        </p:nvSpPr>
        <p:spPr>
          <a:xfrm>
            <a:off x="8761418" y="5500956"/>
            <a:ext cx="2601315" cy="4988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1800" b="1" dirty="0"/>
              <a:t>variantov s </a:t>
            </a:r>
            <a:r>
              <a:rPr lang="sk-SK" sz="1800" b="1" dirty="0" err="1"/>
              <a:t>core</a:t>
            </a:r>
            <a:r>
              <a:rPr lang="sk-SK" sz="1800" b="1" dirty="0"/>
              <a:t> aktívami</a:t>
            </a:r>
            <a:endParaRPr lang="sk-SK" dirty="0"/>
          </a:p>
        </p:txBody>
      </p:sp>
    </p:spTree>
    <p:extLst>
      <p:ext uri="{BB962C8B-B14F-4D97-AF65-F5344CB8AC3E}">
        <p14:creationId xmlns:p14="http://schemas.microsoft.com/office/powerpoint/2010/main" val="16249142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ĺžnik: zaoblené protiľahlé rohy 16">
            <a:extLst>
              <a:ext uri="{FF2B5EF4-FFF2-40B4-BE49-F238E27FC236}">
                <a16:creationId xmlns:a16="http://schemas.microsoft.com/office/drawing/2014/main" id="{8835A58D-BD3E-C6E7-D0A1-0081E4A7504C}"/>
              </a:ext>
            </a:extLst>
          </p:cNvPr>
          <p:cNvSpPr/>
          <p:nvPr/>
        </p:nvSpPr>
        <p:spPr>
          <a:xfrm>
            <a:off x="7622046" y="5147554"/>
            <a:ext cx="3731754" cy="1450819"/>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a:p>
        </p:txBody>
      </p:sp>
      <p:sp>
        <p:nvSpPr>
          <p:cNvPr id="12" name="Obdĺžnik: zaoblené protiľahlé rohy 11">
            <a:extLst>
              <a:ext uri="{FF2B5EF4-FFF2-40B4-BE49-F238E27FC236}">
                <a16:creationId xmlns:a16="http://schemas.microsoft.com/office/drawing/2014/main" id="{12ACD372-807F-D067-7110-F0D0FBAD4FDA}"/>
              </a:ext>
            </a:extLst>
          </p:cNvPr>
          <p:cNvSpPr/>
          <p:nvPr/>
        </p:nvSpPr>
        <p:spPr>
          <a:xfrm>
            <a:off x="7763195" y="3077657"/>
            <a:ext cx="3590605" cy="150881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sk-SK" dirty="0"/>
              <a:t>Akumulácia investícií v podobe čo najväčšieho </a:t>
            </a:r>
            <a:r>
              <a:rPr lang="sk-SK" dirty="0" err="1"/>
              <a:t>znovupoužitia</a:t>
            </a:r>
            <a:r>
              <a:rPr lang="sk-SK" dirty="0"/>
              <a:t> súčastí/funkcionality z existujúcich výrobkov</a:t>
            </a:r>
          </a:p>
        </p:txBody>
      </p:sp>
      <p:sp>
        <p:nvSpPr>
          <p:cNvPr id="2" name="Nadpis 1">
            <a:extLst>
              <a:ext uri="{FF2B5EF4-FFF2-40B4-BE49-F238E27FC236}">
                <a16:creationId xmlns:a16="http://schemas.microsoft.com/office/drawing/2014/main" id="{1296881A-61AD-FB0E-6E52-65E9665D9E9C}"/>
              </a:ext>
            </a:extLst>
          </p:cNvPr>
          <p:cNvSpPr>
            <a:spLocks noGrp="1"/>
          </p:cNvSpPr>
          <p:nvPr>
            <p:ph type="title"/>
          </p:nvPr>
        </p:nvSpPr>
        <p:spPr>
          <a:xfrm>
            <a:off x="339802" y="141395"/>
            <a:ext cx="8596668" cy="1320800"/>
          </a:xfrm>
        </p:spPr>
        <p:txBody>
          <a:bodyPr>
            <a:noAutofit/>
          </a:bodyPr>
          <a:lstStyle/>
          <a:p>
            <a:r>
              <a:rPr lang="sk-SK" sz="5400" b="1" dirty="0"/>
              <a:t>Pohľady na vývoj radov softvérových výrobkov</a:t>
            </a:r>
          </a:p>
        </p:txBody>
      </p:sp>
      <p:sp>
        <p:nvSpPr>
          <p:cNvPr id="7" name="Obdĺžnik: zaoblené rohy 6">
            <a:extLst>
              <a:ext uri="{FF2B5EF4-FFF2-40B4-BE49-F238E27FC236}">
                <a16:creationId xmlns:a16="http://schemas.microsoft.com/office/drawing/2014/main" id="{222162F3-D66E-6D82-06F4-36E39517A2C2}"/>
              </a:ext>
            </a:extLst>
          </p:cNvPr>
          <p:cNvSpPr/>
          <p:nvPr/>
        </p:nvSpPr>
        <p:spPr>
          <a:xfrm>
            <a:off x="7104777" y="1925445"/>
            <a:ext cx="3284483" cy="132556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Reaktívne/extraktívne</a:t>
            </a:r>
            <a:r>
              <a:rPr lang="sk-SK" b="1" dirty="0"/>
              <a:t> inžinierstvo radov softvérových výrobkov</a:t>
            </a:r>
          </a:p>
        </p:txBody>
      </p:sp>
      <p:sp>
        <p:nvSpPr>
          <p:cNvPr id="8" name="Obdĺžnik: zaoblené protiľahlé rohy 7">
            <a:extLst>
              <a:ext uri="{FF2B5EF4-FFF2-40B4-BE49-F238E27FC236}">
                <a16:creationId xmlns:a16="http://schemas.microsoft.com/office/drawing/2014/main" id="{978B3CE0-E828-486F-D0B6-9518CAE9F92F}"/>
              </a:ext>
            </a:extLst>
          </p:cNvPr>
          <p:cNvSpPr/>
          <p:nvPr/>
        </p:nvSpPr>
        <p:spPr>
          <a:xfrm>
            <a:off x="838200" y="4075134"/>
            <a:ext cx="3430534" cy="130198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sk-SK" dirty="0" err="1"/>
              <a:t>Dopredný</a:t>
            </a:r>
            <a:r>
              <a:rPr lang="sk-SK" dirty="0"/>
              <a:t> návrh a inžinierska investícia do bodu keď sa vygeneruje dostatočné množstvo výrobkov</a:t>
            </a:r>
          </a:p>
        </p:txBody>
      </p:sp>
      <p:sp>
        <p:nvSpPr>
          <p:cNvPr id="9" name="BlokTextu 8">
            <a:extLst>
              <a:ext uri="{FF2B5EF4-FFF2-40B4-BE49-F238E27FC236}">
                <a16:creationId xmlns:a16="http://schemas.microsoft.com/office/drawing/2014/main" id="{D1C0C477-699A-DB6B-94E2-A316F04D1791}"/>
              </a:ext>
            </a:extLst>
          </p:cNvPr>
          <p:cNvSpPr txBox="1"/>
          <p:nvPr/>
        </p:nvSpPr>
        <p:spPr>
          <a:xfrm>
            <a:off x="3083240" y="2016448"/>
            <a:ext cx="2621039" cy="369332"/>
          </a:xfrm>
          <a:prstGeom prst="rect">
            <a:avLst/>
          </a:prstGeom>
          <a:noFill/>
        </p:spPr>
        <p:txBody>
          <a:bodyPr wrap="none" rtlCol="0">
            <a:spAutoFit/>
          </a:bodyPr>
          <a:lstStyle/>
          <a:p>
            <a:r>
              <a:rPr lang="sk-SK" dirty="0" err="1"/>
              <a:t>Clements</a:t>
            </a:r>
            <a:r>
              <a:rPr lang="sk-SK" dirty="0"/>
              <a:t> &amp; </a:t>
            </a:r>
            <a:r>
              <a:rPr lang="sk-SK" dirty="0" err="1"/>
              <a:t>Krueger</a:t>
            </a:r>
            <a:r>
              <a:rPr lang="sk-SK" dirty="0"/>
              <a:t>, 2002</a:t>
            </a:r>
          </a:p>
        </p:txBody>
      </p:sp>
      <p:sp>
        <p:nvSpPr>
          <p:cNvPr id="6" name="Obdĺžnik: zaoblené rohy 5">
            <a:extLst>
              <a:ext uri="{FF2B5EF4-FFF2-40B4-BE49-F238E27FC236}">
                <a16:creationId xmlns:a16="http://schemas.microsoft.com/office/drawing/2014/main" id="{EAFFACD7-A8E1-D0B9-48AA-61A28E270207}"/>
              </a:ext>
            </a:extLst>
          </p:cNvPr>
          <p:cNvSpPr/>
          <p:nvPr/>
        </p:nvSpPr>
        <p:spPr>
          <a:xfrm>
            <a:off x="276356" y="2801007"/>
            <a:ext cx="3003153" cy="132556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Proaktívne</a:t>
            </a:r>
            <a:r>
              <a:rPr lang="sk-SK" b="1" dirty="0"/>
              <a:t> inžinierstvo radov softvérových výrobkov</a:t>
            </a:r>
          </a:p>
        </p:txBody>
      </p:sp>
      <p:sp>
        <p:nvSpPr>
          <p:cNvPr id="10" name="Šípka: nadol 9">
            <a:extLst>
              <a:ext uri="{FF2B5EF4-FFF2-40B4-BE49-F238E27FC236}">
                <a16:creationId xmlns:a16="http://schemas.microsoft.com/office/drawing/2014/main" id="{734834C0-EE3F-38F3-7D67-3B84C665C0F1}"/>
              </a:ext>
            </a:extLst>
          </p:cNvPr>
          <p:cNvSpPr/>
          <p:nvPr/>
        </p:nvSpPr>
        <p:spPr>
          <a:xfrm rot="4288230">
            <a:off x="3862832" y="1917974"/>
            <a:ext cx="337530" cy="20341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Šípka: nadol 10">
            <a:extLst>
              <a:ext uri="{FF2B5EF4-FFF2-40B4-BE49-F238E27FC236}">
                <a16:creationId xmlns:a16="http://schemas.microsoft.com/office/drawing/2014/main" id="{93A83AD6-AE9C-1868-C638-4FFCA3B0435C}"/>
              </a:ext>
            </a:extLst>
          </p:cNvPr>
          <p:cNvSpPr/>
          <p:nvPr/>
        </p:nvSpPr>
        <p:spPr>
          <a:xfrm rot="16029397">
            <a:off x="5971472" y="1346674"/>
            <a:ext cx="337530" cy="24024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Obdĺžnik 18">
            <a:extLst>
              <a:ext uri="{FF2B5EF4-FFF2-40B4-BE49-F238E27FC236}">
                <a16:creationId xmlns:a16="http://schemas.microsoft.com/office/drawing/2014/main" id="{2B204D96-E43B-80E8-95DA-E08FE7D22074}"/>
              </a:ext>
            </a:extLst>
          </p:cNvPr>
          <p:cNvSpPr/>
          <p:nvPr/>
        </p:nvSpPr>
        <p:spPr>
          <a:xfrm>
            <a:off x="8290969" y="5507531"/>
            <a:ext cx="2993792" cy="5870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Architektonický </a:t>
            </a:r>
            <a:r>
              <a:rPr lang="sk-SK" b="1" dirty="0" err="1"/>
              <a:t>refaktoring</a:t>
            </a:r>
            <a:endParaRPr lang="sk-SK" dirty="0"/>
          </a:p>
        </p:txBody>
      </p:sp>
      <p:sp>
        <p:nvSpPr>
          <p:cNvPr id="20" name="Obdĺžnik 19">
            <a:extLst>
              <a:ext uri="{FF2B5EF4-FFF2-40B4-BE49-F238E27FC236}">
                <a16:creationId xmlns:a16="http://schemas.microsoft.com/office/drawing/2014/main" id="{A61B3D73-52A2-74CF-0E80-F2CAF63BEE84}"/>
              </a:ext>
            </a:extLst>
          </p:cNvPr>
          <p:cNvSpPr/>
          <p:nvPr/>
        </p:nvSpPr>
        <p:spPr>
          <a:xfrm>
            <a:off x="8290969" y="6130284"/>
            <a:ext cx="2993792"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Vývojová technológia</a:t>
            </a:r>
            <a:endParaRPr lang="sk-SK" dirty="0"/>
          </a:p>
        </p:txBody>
      </p:sp>
      <p:sp>
        <p:nvSpPr>
          <p:cNvPr id="21" name="Šípka: doprava 20">
            <a:extLst>
              <a:ext uri="{FF2B5EF4-FFF2-40B4-BE49-F238E27FC236}">
                <a16:creationId xmlns:a16="http://schemas.microsoft.com/office/drawing/2014/main" id="{9CE041B5-D7DB-EA09-832F-E836C04D6DE1}"/>
              </a:ext>
            </a:extLst>
          </p:cNvPr>
          <p:cNvSpPr/>
          <p:nvPr/>
        </p:nvSpPr>
        <p:spPr>
          <a:xfrm>
            <a:off x="7879795" y="5601883"/>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22" name="Šípka: doprava 21">
            <a:extLst>
              <a:ext uri="{FF2B5EF4-FFF2-40B4-BE49-F238E27FC236}">
                <a16:creationId xmlns:a16="http://schemas.microsoft.com/office/drawing/2014/main" id="{5DB1A155-A9D3-74B5-D9A1-C41AFB5B488D}"/>
              </a:ext>
            </a:extLst>
          </p:cNvPr>
          <p:cNvSpPr/>
          <p:nvPr/>
        </p:nvSpPr>
        <p:spPr>
          <a:xfrm>
            <a:off x="7879795" y="6130284"/>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4" name="Obdĺžnik: zaoblené rohy 13">
            <a:extLst>
              <a:ext uri="{FF2B5EF4-FFF2-40B4-BE49-F238E27FC236}">
                <a16:creationId xmlns:a16="http://schemas.microsoft.com/office/drawing/2014/main" id="{8B9C0044-D934-7DE4-8E57-EDE9254EB6D6}"/>
              </a:ext>
            </a:extLst>
          </p:cNvPr>
          <p:cNvSpPr/>
          <p:nvPr/>
        </p:nvSpPr>
        <p:spPr>
          <a:xfrm>
            <a:off x="6919212" y="4403221"/>
            <a:ext cx="4365549" cy="1137292"/>
          </a:xfrm>
          <a:prstGeom prst="roundRect">
            <a:avLst/>
          </a:prstGeom>
          <a:solidFill>
            <a:srgbClr val="92D05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b="1" dirty="0"/>
              <a:t>Potreba podpory zovšeobecnenia </a:t>
            </a:r>
            <a:r>
              <a:rPr lang="sk-SK" b="1" dirty="0" err="1"/>
              <a:t>znovupoužiteľných</a:t>
            </a:r>
            <a:r>
              <a:rPr lang="sk-SK" b="1" dirty="0"/>
              <a:t> aktív z konkrétnych výrobkov systematickým </a:t>
            </a:r>
            <a:r>
              <a:rPr lang="sk-SK" b="1" dirty="0" err="1"/>
              <a:t>refaktorovaním</a:t>
            </a:r>
            <a:endParaRPr lang="sk-SK" b="1" dirty="0"/>
          </a:p>
        </p:txBody>
      </p:sp>
      <p:sp>
        <p:nvSpPr>
          <p:cNvPr id="15" name="Šípka: nadol 14">
            <a:extLst>
              <a:ext uri="{FF2B5EF4-FFF2-40B4-BE49-F238E27FC236}">
                <a16:creationId xmlns:a16="http://schemas.microsoft.com/office/drawing/2014/main" id="{CB25C5F1-902F-AC44-BEE6-2D2B178B3481}"/>
              </a:ext>
            </a:extLst>
          </p:cNvPr>
          <p:cNvSpPr/>
          <p:nvPr/>
        </p:nvSpPr>
        <p:spPr>
          <a:xfrm rot="16200000">
            <a:off x="6091027" y="4494074"/>
            <a:ext cx="1006454" cy="9080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Tree>
    <p:extLst>
      <p:ext uri="{BB962C8B-B14F-4D97-AF65-F5344CB8AC3E}">
        <p14:creationId xmlns:p14="http://schemas.microsoft.com/office/powerpoint/2010/main" val="19468733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ĺžnik 15">
            <a:extLst>
              <a:ext uri="{FF2B5EF4-FFF2-40B4-BE49-F238E27FC236}">
                <a16:creationId xmlns:a16="http://schemas.microsoft.com/office/drawing/2014/main" id="{96B85157-E430-72EF-6CC2-D085E39A854C}"/>
              </a:ext>
            </a:extLst>
          </p:cNvPr>
          <p:cNvSpPr/>
          <p:nvPr/>
        </p:nvSpPr>
        <p:spPr>
          <a:xfrm>
            <a:off x="9206456" y="3615190"/>
            <a:ext cx="2200692" cy="87126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sk-SK" b="1" dirty="0"/>
              <a:t>Každý s vlastnou zložitosťou </a:t>
            </a:r>
          </a:p>
        </p:txBody>
      </p:sp>
      <p:sp>
        <p:nvSpPr>
          <p:cNvPr id="12" name="Obdĺžnik: zaoblené protiľahlé rohy 11">
            <a:extLst>
              <a:ext uri="{FF2B5EF4-FFF2-40B4-BE49-F238E27FC236}">
                <a16:creationId xmlns:a16="http://schemas.microsoft.com/office/drawing/2014/main" id="{9C9AA752-61EF-8A3E-6C74-EDACF92433F6}"/>
              </a:ext>
            </a:extLst>
          </p:cNvPr>
          <p:cNvSpPr/>
          <p:nvPr/>
        </p:nvSpPr>
        <p:spPr>
          <a:xfrm>
            <a:off x="703552" y="4338637"/>
            <a:ext cx="3488498" cy="2001838"/>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endParaRPr lang="sk-SK" dirty="0"/>
          </a:p>
          <a:p>
            <a:pPr algn="ctr"/>
            <a:r>
              <a:rPr lang="sk-SK" b="1" dirty="0"/>
              <a:t>Problém pochopiť interakcie medzi variantmi </a:t>
            </a:r>
          </a:p>
          <a:p>
            <a:pPr algn="ctr"/>
            <a:r>
              <a:rPr lang="en-US" dirty="0"/>
              <a:t>(od </a:t>
            </a:r>
            <a:r>
              <a:rPr lang="sk-SK" dirty="0"/>
              <a:t>požiadaviek k implementácii</a:t>
            </a:r>
            <a:r>
              <a:rPr lang="en-US" dirty="0"/>
              <a:t>)</a:t>
            </a:r>
            <a:endParaRPr lang="sk-SK" dirty="0"/>
          </a:p>
        </p:txBody>
      </p:sp>
      <p:sp>
        <p:nvSpPr>
          <p:cNvPr id="4" name="Nadpis 1">
            <a:extLst>
              <a:ext uri="{FF2B5EF4-FFF2-40B4-BE49-F238E27FC236}">
                <a16:creationId xmlns:a16="http://schemas.microsoft.com/office/drawing/2014/main" id="{740E2723-C0B2-23A4-DC9C-8011A066844F}"/>
              </a:ext>
            </a:extLst>
          </p:cNvPr>
          <p:cNvSpPr txBox="1">
            <a:spLocks/>
          </p:cNvSpPr>
          <p:nvPr/>
        </p:nvSpPr>
        <p:spPr>
          <a:xfrm>
            <a:off x="181902" y="56796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5400" b="1" dirty="0">
                <a:solidFill>
                  <a:srgbClr val="92D050"/>
                </a:solidFill>
              </a:rPr>
              <a:t>Problémy v opakovanom </a:t>
            </a:r>
            <a:r>
              <a:rPr lang="sk-SK" sz="5400" b="1" dirty="0" err="1">
                <a:solidFill>
                  <a:srgbClr val="92D050"/>
                </a:solidFill>
              </a:rPr>
              <a:t>benefitovaní</a:t>
            </a:r>
            <a:r>
              <a:rPr lang="sk-SK" sz="5400" b="1" dirty="0">
                <a:solidFill>
                  <a:srgbClr val="92D050"/>
                </a:solidFill>
              </a:rPr>
              <a:t> z radov softvérových výrobkov</a:t>
            </a:r>
          </a:p>
        </p:txBody>
      </p:sp>
      <p:sp>
        <p:nvSpPr>
          <p:cNvPr id="5" name="BlokTextu 4">
            <a:extLst>
              <a:ext uri="{FF2B5EF4-FFF2-40B4-BE49-F238E27FC236}">
                <a16:creationId xmlns:a16="http://schemas.microsoft.com/office/drawing/2014/main" id="{7006D253-6936-09A7-F633-FF59D7FE7F31}"/>
              </a:ext>
            </a:extLst>
          </p:cNvPr>
          <p:cNvSpPr txBox="1"/>
          <p:nvPr/>
        </p:nvSpPr>
        <p:spPr>
          <a:xfrm>
            <a:off x="5439702" y="2156493"/>
            <a:ext cx="8015147" cy="369332"/>
          </a:xfrm>
          <a:prstGeom prst="rect">
            <a:avLst/>
          </a:prstGeom>
          <a:noFill/>
        </p:spPr>
        <p:txBody>
          <a:bodyPr wrap="square" rtlCol="0">
            <a:spAutoFit/>
          </a:bodyPr>
          <a:lstStyle/>
          <a:p>
            <a:r>
              <a:rPr lang="sk-SK" dirty="0"/>
              <a:t>A</a:t>
            </a:r>
            <a:r>
              <a:rPr lang="en-US" dirty="0" err="1"/>
              <a:t>wais</a:t>
            </a:r>
            <a:r>
              <a:rPr lang="en-US" dirty="0"/>
              <a:t> </a:t>
            </a:r>
            <a:r>
              <a:rPr lang="sk-SK" dirty="0"/>
              <a:t>R</a:t>
            </a:r>
            <a:r>
              <a:rPr lang="en-US" dirty="0" err="1"/>
              <a:t>ashid</a:t>
            </a:r>
            <a:r>
              <a:rPr lang="en-US" dirty="0"/>
              <a:t>, </a:t>
            </a:r>
            <a:r>
              <a:rPr lang="sk-SK" dirty="0"/>
              <a:t>J</a:t>
            </a:r>
            <a:r>
              <a:rPr lang="en-US" dirty="0" err="1"/>
              <a:t>ean</a:t>
            </a:r>
            <a:r>
              <a:rPr lang="en-US" dirty="0"/>
              <a:t>-</a:t>
            </a:r>
            <a:r>
              <a:rPr lang="sk-SK" dirty="0"/>
              <a:t>C</a:t>
            </a:r>
            <a:r>
              <a:rPr lang="en-US" dirty="0"/>
              <a:t>laude </a:t>
            </a:r>
            <a:r>
              <a:rPr lang="sk-SK" dirty="0"/>
              <a:t>R</a:t>
            </a:r>
            <a:r>
              <a:rPr lang="en-US" dirty="0" err="1"/>
              <a:t>oyer</a:t>
            </a:r>
            <a:r>
              <a:rPr lang="en-US" dirty="0"/>
              <a:t> and </a:t>
            </a:r>
            <a:r>
              <a:rPr lang="sk-SK" dirty="0"/>
              <a:t>A</a:t>
            </a:r>
            <a:r>
              <a:rPr lang="en-US" dirty="0" err="1"/>
              <a:t>ndreas</a:t>
            </a:r>
            <a:r>
              <a:rPr lang="en-US" dirty="0"/>
              <a:t> </a:t>
            </a:r>
            <a:r>
              <a:rPr lang="sk-SK" dirty="0"/>
              <a:t>R</a:t>
            </a:r>
            <a:r>
              <a:rPr lang="en-US" dirty="0" err="1"/>
              <a:t>ummler</a:t>
            </a:r>
            <a:r>
              <a:rPr lang="sk-SK" dirty="0"/>
              <a:t> 2011 </a:t>
            </a:r>
          </a:p>
        </p:txBody>
      </p:sp>
      <p:sp>
        <p:nvSpPr>
          <p:cNvPr id="7" name="Obdĺžnik 6">
            <a:extLst>
              <a:ext uri="{FF2B5EF4-FFF2-40B4-BE49-F238E27FC236}">
                <a16:creationId xmlns:a16="http://schemas.microsoft.com/office/drawing/2014/main" id="{BA38C05D-BB76-E4B1-74CC-E8DA261CEED4}"/>
              </a:ext>
            </a:extLst>
          </p:cNvPr>
          <p:cNvSpPr/>
          <p:nvPr/>
        </p:nvSpPr>
        <p:spPr>
          <a:xfrm>
            <a:off x="1837632" y="4008329"/>
            <a:ext cx="2571530" cy="1121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sk-SK" b="1" dirty="0"/>
              <a:t>Exponenciálny nárast vnútorných závislostí a vzájomných vzťahov</a:t>
            </a:r>
            <a:endParaRPr lang="sk-SK" dirty="0"/>
          </a:p>
        </p:txBody>
      </p:sp>
      <p:sp>
        <p:nvSpPr>
          <p:cNvPr id="14" name="Obdĺžnik 13">
            <a:extLst>
              <a:ext uri="{FF2B5EF4-FFF2-40B4-BE49-F238E27FC236}">
                <a16:creationId xmlns:a16="http://schemas.microsoft.com/office/drawing/2014/main" id="{E6D889C1-B117-77A1-CBDF-6C2766A0B381}"/>
              </a:ext>
            </a:extLst>
          </p:cNvPr>
          <p:cNvSpPr/>
          <p:nvPr/>
        </p:nvSpPr>
        <p:spPr>
          <a:xfrm>
            <a:off x="4962635" y="3702409"/>
            <a:ext cx="2571530" cy="1808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sk-SK" b="1" dirty="0"/>
              <a:t>V ktorej majú tendenciu ovplyvňovať architektúru celého radu softvérových výrobkov</a:t>
            </a:r>
            <a:endParaRPr lang="sk-SK" dirty="0"/>
          </a:p>
        </p:txBody>
      </p:sp>
      <p:sp>
        <p:nvSpPr>
          <p:cNvPr id="13" name="Obdĺžnik: zaoblené rohy 12">
            <a:extLst>
              <a:ext uri="{FF2B5EF4-FFF2-40B4-BE49-F238E27FC236}">
                <a16:creationId xmlns:a16="http://schemas.microsoft.com/office/drawing/2014/main" id="{D68873BB-4A1D-F009-FED4-C1177A47E671}"/>
              </a:ext>
            </a:extLst>
          </p:cNvPr>
          <p:cNvSpPr/>
          <p:nvPr/>
        </p:nvSpPr>
        <p:spPr>
          <a:xfrm>
            <a:off x="4534158" y="2585479"/>
            <a:ext cx="3100455" cy="116634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2. Systematickosť variácií</a:t>
            </a:r>
            <a:endParaRPr lang="sk-SK" b="1" dirty="0"/>
          </a:p>
        </p:txBody>
      </p:sp>
      <p:sp>
        <p:nvSpPr>
          <p:cNvPr id="15" name="Obdĺžnik: zaoblené rohy 14">
            <a:extLst>
              <a:ext uri="{FF2B5EF4-FFF2-40B4-BE49-F238E27FC236}">
                <a16:creationId xmlns:a16="http://schemas.microsoft.com/office/drawing/2014/main" id="{06651E2D-5A51-EBEA-4F49-AAE6F8283C7E}"/>
              </a:ext>
            </a:extLst>
          </p:cNvPr>
          <p:cNvSpPr/>
          <p:nvPr/>
        </p:nvSpPr>
        <p:spPr>
          <a:xfrm>
            <a:off x="8627245" y="2529802"/>
            <a:ext cx="2777703" cy="116634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3. Zameranie sa  na rozličné biznis kontexty</a:t>
            </a:r>
            <a:endParaRPr lang="sk-SK" b="1" dirty="0"/>
          </a:p>
        </p:txBody>
      </p:sp>
      <p:sp>
        <p:nvSpPr>
          <p:cNvPr id="17" name="Šípka: doprava s prúžkami 16">
            <a:extLst>
              <a:ext uri="{FF2B5EF4-FFF2-40B4-BE49-F238E27FC236}">
                <a16:creationId xmlns:a16="http://schemas.microsoft.com/office/drawing/2014/main" id="{7CABA85C-B42D-737D-2B40-BCF30D3E64D0}"/>
              </a:ext>
            </a:extLst>
          </p:cNvPr>
          <p:cNvSpPr/>
          <p:nvPr/>
        </p:nvSpPr>
        <p:spPr>
          <a:xfrm>
            <a:off x="5820359" y="5504195"/>
            <a:ext cx="856824" cy="958626"/>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BlokTextu 17">
            <a:extLst>
              <a:ext uri="{FF2B5EF4-FFF2-40B4-BE49-F238E27FC236}">
                <a16:creationId xmlns:a16="http://schemas.microsoft.com/office/drawing/2014/main" id="{97362E77-4D23-4088-AE90-FB7431D0943D}"/>
              </a:ext>
            </a:extLst>
          </p:cNvPr>
          <p:cNvSpPr txBox="1"/>
          <p:nvPr/>
        </p:nvSpPr>
        <p:spPr>
          <a:xfrm>
            <a:off x="6677183" y="5832202"/>
            <a:ext cx="2625078" cy="369332"/>
          </a:xfrm>
          <a:prstGeom prst="rect">
            <a:avLst/>
          </a:prstGeom>
          <a:noFill/>
        </p:spPr>
        <p:txBody>
          <a:bodyPr wrap="none" rtlCol="0">
            <a:spAutoFit/>
          </a:bodyPr>
          <a:lstStyle/>
          <a:p>
            <a:r>
              <a:rPr lang="sk-SK" dirty="0"/>
              <a:t>Riešené v AMPLE projekte</a:t>
            </a:r>
          </a:p>
        </p:txBody>
      </p:sp>
      <p:sp>
        <p:nvSpPr>
          <p:cNvPr id="11" name="Obdĺžnik 10">
            <a:extLst>
              <a:ext uri="{FF2B5EF4-FFF2-40B4-BE49-F238E27FC236}">
                <a16:creationId xmlns:a16="http://schemas.microsoft.com/office/drawing/2014/main" id="{CCF5C951-8B94-2252-C682-C50B2486AD38}"/>
              </a:ext>
            </a:extLst>
          </p:cNvPr>
          <p:cNvSpPr/>
          <p:nvPr/>
        </p:nvSpPr>
        <p:spPr>
          <a:xfrm>
            <a:off x="297573" y="3526077"/>
            <a:ext cx="1684197" cy="102013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sk-SK" b="1" dirty="0"/>
              <a:t>VYSOKÝ POČET VARIANTOV</a:t>
            </a:r>
          </a:p>
        </p:txBody>
      </p:sp>
      <p:sp>
        <p:nvSpPr>
          <p:cNvPr id="8" name="Šípka: doprava 7">
            <a:extLst>
              <a:ext uri="{FF2B5EF4-FFF2-40B4-BE49-F238E27FC236}">
                <a16:creationId xmlns:a16="http://schemas.microsoft.com/office/drawing/2014/main" id="{71D80D09-6409-3DF2-6732-933CAA4F5F88}"/>
              </a:ext>
            </a:extLst>
          </p:cNvPr>
          <p:cNvSpPr/>
          <p:nvPr/>
        </p:nvSpPr>
        <p:spPr>
          <a:xfrm>
            <a:off x="1371601" y="4264457"/>
            <a:ext cx="745524" cy="666694"/>
          </a:xfrm>
          <a:prstGeom prst="rightArrow">
            <a:avLst/>
          </a:prstGeom>
          <a:solidFill>
            <a:srgbClr val="FF0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6" name="Obdĺžnik: zaoblené rohy 5">
            <a:extLst>
              <a:ext uri="{FF2B5EF4-FFF2-40B4-BE49-F238E27FC236}">
                <a16:creationId xmlns:a16="http://schemas.microsoft.com/office/drawing/2014/main" id="{CB29BC3A-14ED-F63C-F237-A8BAC35413A5}"/>
              </a:ext>
            </a:extLst>
          </p:cNvPr>
          <p:cNvSpPr/>
          <p:nvPr/>
        </p:nvSpPr>
        <p:spPr>
          <a:xfrm>
            <a:off x="1139671" y="2441785"/>
            <a:ext cx="2224443" cy="116634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1. Výzva so škálovaním</a:t>
            </a:r>
            <a:endParaRPr lang="sk-SK" b="1" dirty="0"/>
          </a:p>
        </p:txBody>
      </p:sp>
    </p:spTree>
    <p:extLst>
      <p:ext uri="{BB962C8B-B14F-4D97-AF65-F5344CB8AC3E}">
        <p14:creationId xmlns:p14="http://schemas.microsoft.com/office/powerpoint/2010/main" val="41601890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ál 38">
            <a:extLst>
              <a:ext uri="{FF2B5EF4-FFF2-40B4-BE49-F238E27FC236}">
                <a16:creationId xmlns:a16="http://schemas.microsoft.com/office/drawing/2014/main" id="{8EC23717-6A49-F3AF-4ACA-83789BB6CFA9}"/>
              </a:ext>
            </a:extLst>
          </p:cNvPr>
          <p:cNvSpPr/>
          <p:nvPr/>
        </p:nvSpPr>
        <p:spPr>
          <a:xfrm>
            <a:off x="167535" y="3716183"/>
            <a:ext cx="5100965" cy="105817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sk-SK" sz="2400" b="1" dirty="0"/>
          </a:p>
          <a:p>
            <a:pPr algn="ctr"/>
            <a:r>
              <a:rPr lang="sk-SK" sz="2400" b="1" dirty="0"/>
              <a:t>Manažované PLE </a:t>
            </a:r>
            <a:r>
              <a:rPr lang="en-US" sz="1200" b="1" dirty="0"/>
              <a:t>(v r</a:t>
            </a:r>
            <a:r>
              <a:rPr lang="sk-SK" sz="1200" b="1" dirty="0" err="1"/>
              <a:t>ámci</a:t>
            </a:r>
            <a:r>
              <a:rPr lang="sk-SK" sz="1200" b="1" dirty="0"/>
              <a:t> platformy</a:t>
            </a:r>
            <a:r>
              <a:rPr lang="en-US" sz="1200" b="1" dirty="0"/>
              <a:t>)</a:t>
            </a:r>
            <a:endParaRPr lang="sk-SK" sz="1200" b="1" dirty="0"/>
          </a:p>
        </p:txBody>
      </p:sp>
      <p:sp>
        <p:nvSpPr>
          <p:cNvPr id="37" name="Obdĺžnik 36">
            <a:extLst>
              <a:ext uri="{FF2B5EF4-FFF2-40B4-BE49-F238E27FC236}">
                <a16:creationId xmlns:a16="http://schemas.microsoft.com/office/drawing/2014/main" id="{FF46897F-1103-E326-845E-3E6CEF91AAF7}"/>
              </a:ext>
            </a:extLst>
          </p:cNvPr>
          <p:cNvSpPr/>
          <p:nvPr/>
        </p:nvSpPr>
        <p:spPr>
          <a:xfrm>
            <a:off x="5332134" y="3122802"/>
            <a:ext cx="2698389" cy="20408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sk-SK" dirty="0"/>
          </a:p>
          <a:p>
            <a:pPr algn="ctr"/>
            <a:endParaRPr lang="sk-SK" dirty="0"/>
          </a:p>
          <a:p>
            <a:pPr algn="ctr"/>
            <a:r>
              <a:rPr lang="sk-SK" dirty="0"/>
              <a:t>Istým spôsobom viditeľná/rozlíšiteľná používateľom </a:t>
            </a:r>
          </a:p>
        </p:txBody>
      </p:sp>
      <p:sp>
        <p:nvSpPr>
          <p:cNvPr id="34" name="Obdĺžnik: zaoblené protiľahlé rohy 33">
            <a:extLst>
              <a:ext uri="{FF2B5EF4-FFF2-40B4-BE49-F238E27FC236}">
                <a16:creationId xmlns:a16="http://schemas.microsoft.com/office/drawing/2014/main" id="{266D6480-256E-EBB8-D1B5-02C1CBF4F640}"/>
              </a:ext>
            </a:extLst>
          </p:cNvPr>
          <p:cNvSpPr/>
          <p:nvPr/>
        </p:nvSpPr>
        <p:spPr>
          <a:xfrm>
            <a:off x="5435858" y="2391946"/>
            <a:ext cx="2427308" cy="1531025"/>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endParaRPr lang="sk-SK" dirty="0"/>
          </a:p>
          <a:p>
            <a:pPr algn="ctr"/>
            <a:r>
              <a:rPr lang="sk-SK" b="1" dirty="0"/>
              <a:t>Odlíšenie výrobkov jeden od druhého</a:t>
            </a:r>
          </a:p>
        </p:txBody>
      </p:sp>
      <p:sp>
        <p:nvSpPr>
          <p:cNvPr id="31" name="Ovál 30">
            <a:extLst>
              <a:ext uri="{FF2B5EF4-FFF2-40B4-BE49-F238E27FC236}">
                <a16:creationId xmlns:a16="http://schemas.microsoft.com/office/drawing/2014/main" id="{143D3013-080B-E662-EB10-897BD0EA1B11}"/>
              </a:ext>
            </a:extLst>
          </p:cNvPr>
          <p:cNvSpPr/>
          <p:nvPr/>
        </p:nvSpPr>
        <p:spPr>
          <a:xfrm>
            <a:off x="2926086" y="5587666"/>
            <a:ext cx="3742600" cy="118555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sk-SK" sz="2400" b="1" dirty="0"/>
              <a:t>Zvyčajne </a:t>
            </a:r>
          </a:p>
          <a:p>
            <a:pPr algn="ctr"/>
            <a:r>
              <a:rPr lang="sk-SK" sz="2400" b="1" dirty="0" err="1"/>
              <a:t>Semi</a:t>
            </a:r>
            <a:r>
              <a:rPr lang="sk-SK" sz="2400" b="1" dirty="0"/>
              <a:t>-automaticky</a:t>
            </a:r>
          </a:p>
        </p:txBody>
      </p:sp>
      <p:sp>
        <p:nvSpPr>
          <p:cNvPr id="29" name="Obdĺžnik: zaoblené protiľahlé rohy 28">
            <a:extLst>
              <a:ext uri="{FF2B5EF4-FFF2-40B4-BE49-F238E27FC236}">
                <a16:creationId xmlns:a16="http://schemas.microsoft.com/office/drawing/2014/main" id="{2309AAEF-FD93-E0E3-7C4A-4BDF392A8712}"/>
              </a:ext>
            </a:extLst>
          </p:cNvPr>
          <p:cNvSpPr/>
          <p:nvPr/>
        </p:nvSpPr>
        <p:spPr>
          <a:xfrm>
            <a:off x="844276" y="4828107"/>
            <a:ext cx="2881616" cy="1531025"/>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endParaRPr lang="sk-SK" dirty="0"/>
          </a:p>
          <a:p>
            <a:pPr algn="ctr"/>
            <a:r>
              <a:rPr lang="sk-SK" b="1" dirty="0"/>
              <a:t>Proces tvorby produktov</a:t>
            </a:r>
          </a:p>
        </p:txBody>
      </p:sp>
      <p:sp>
        <p:nvSpPr>
          <p:cNvPr id="19" name="Obdĺžnik: zaoblené protiľahlé rohy 18">
            <a:extLst>
              <a:ext uri="{FF2B5EF4-FFF2-40B4-BE49-F238E27FC236}">
                <a16:creationId xmlns:a16="http://schemas.microsoft.com/office/drawing/2014/main" id="{C8D56999-77A5-7191-D344-15F221F47063}"/>
              </a:ext>
            </a:extLst>
          </p:cNvPr>
          <p:cNvSpPr/>
          <p:nvPr/>
        </p:nvSpPr>
        <p:spPr>
          <a:xfrm>
            <a:off x="8411511" y="1979897"/>
            <a:ext cx="3343552" cy="327226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endParaRPr lang="sk-SK" dirty="0"/>
          </a:p>
          <a:p>
            <a:pPr algn="ctr"/>
            <a:r>
              <a:rPr lang="sk-SK" b="1" dirty="0"/>
              <a:t>Množina komponentov</a:t>
            </a:r>
            <a:r>
              <a:rPr lang="en-US" b="1" dirty="0"/>
              <a:t> </a:t>
            </a:r>
            <a:r>
              <a:rPr lang="en-US" b="1" dirty="0" err="1"/>
              <a:t>znovupou</a:t>
            </a:r>
            <a:r>
              <a:rPr lang="sk-SK" b="1" dirty="0"/>
              <a:t>žitých počas vývoja</a:t>
            </a:r>
          </a:p>
          <a:p>
            <a:pPr algn="ctr"/>
            <a:r>
              <a:rPr lang="sk-SK" b="1" dirty="0"/>
              <a:t> </a:t>
            </a:r>
            <a:r>
              <a:rPr lang="en-US" sz="1400" dirty="0"/>
              <a:t>(</a:t>
            </a:r>
            <a:r>
              <a:rPr lang="sk-SK" sz="1400" dirty="0"/>
              <a:t>bez ohľadu na úzkosť ich integrácie</a:t>
            </a:r>
            <a:r>
              <a:rPr lang="en-US" sz="1400" dirty="0"/>
              <a:t>)</a:t>
            </a:r>
            <a:endParaRPr lang="sk-SK" sz="1400" dirty="0"/>
          </a:p>
          <a:p>
            <a:r>
              <a:rPr lang="sk-SK" dirty="0"/>
              <a:t>-kombinuje a manažuje všetky dostupné artefakty </a:t>
            </a:r>
            <a:r>
              <a:rPr lang="en-US" dirty="0"/>
              <a:t>(</a:t>
            </a:r>
            <a:r>
              <a:rPr lang="sk-SK" dirty="0"/>
              <a:t>pre vytvorenie výrobku</a:t>
            </a:r>
            <a:r>
              <a:rPr lang="en-US" dirty="0"/>
              <a:t>)</a:t>
            </a:r>
            <a:endParaRPr lang="sk-SK" dirty="0"/>
          </a:p>
          <a:p>
            <a:r>
              <a:rPr lang="sk-SK" dirty="0"/>
              <a:t>-slúži ako technologická základňa</a:t>
            </a:r>
          </a:p>
        </p:txBody>
      </p:sp>
      <p:sp>
        <p:nvSpPr>
          <p:cNvPr id="2" name="Nadpis 1">
            <a:extLst>
              <a:ext uri="{FF2B5EF4-FFF2-40B4-BE49-F238E27FC236}">
                <a16:creationId xmlns:a16="http://schemas.microsoft.com/office/drawing/2014/main" id="{A57C7DD0-5659-5BB2-2D42-8B33F03B4750}"/>
              </a:ext>
            </a:extLst>
          </p:cNvPr>
          <p:cNvSpPr>
            <a:spLocks noGrp="1"/>
          </p:cNvSpPr>
          <p:nvPr>
            <p:ph type="title"/>
          </p:nvPr>
        </p:nvSpPr>
        <p:spPr>
          <a:xfrm>
            <a:off x="283461" y="122134"/>
            <a:ext cx="10515600" cy="1325563"/>
          </a:xfrm>
        </p:spPr>
        <p:txBody>
          <a:bodyPr>
            <a:noAutofit/>
          </a:bodyPr>
          <a:lstStyle/>
          <a:p>
            <a:r>
              <a:rPr lang="en-US" sz="5400" b="1" dirty="0"/>
              <a:t>In</a:t>
            </a:r>
            <a:r>
              <a:rPr lang="sk-SK" sz="5400" b="1" dirty="0" err="1"/>
              <a:t>žinierstvo</a:t>
            </a:r>
            <a:r>
              <a:rPr lang="sk-SK" sz="5400" b="1" dirty="0"/>
              <a:t> radov softvérových </a:t>
            </a:r>
            <a:r>
              <a:rPr lang="en-US" sz="5400" b="1" dirty="0"/>
              <a:t>						  </a:t>
            </a:r>
            <a:r>
              <a:rPr lang="sk-SK" sz="5400" b="1" dirty="0"/>
              <a:t>výrobkov</a:t>
            </a:r>
          </a:p>
        </p:txBody>
      </p:sp>
      <p:sp>
        <p:nvSpPr>
          <p:cNvPr id="5" name="BlokTextu 4">
            <a:extLst>
              <a:ext uri="{FF2B5EF4-FFF2-40B4-BE49-F238E27FC236}">
                <a16:creationId xmlns:a16="http://schemas.microsoft.com/office/drawing/2014/main" id="{DF908A28-611D-840D-E6DB-FF6470F114AE}"/>
              </a:ext>
            </a:extLst>
          </p:cNvPr>
          <p:cNvSpPr txBox="1"/>
          <p:nvPr/>
        </p:nvSpPr>
        <p:spPr>
          <a:xfrm>
            <a:off x="6583861" y="997375"/>
            <a:ext cx="5657318" cy="1200329"/>
          </a:xfrm>
          <a:prstGeom prst="rect">
            <a:avLst/>
          </a:prstGeom>
          <a:noFill/>
        </p:spPr>
        <p:txBody>
          <a:bodyPr wrap="none" rtlCol="0">
            <a:spAutoFit/>
          </a:bodyPr>
          <a:lstStyle/>
          <a:p>
            <a:r>
              <a:rPr lang="sk-SK" sz="3600" b="1" dirty="0" err="1"/>
              <a:t>Product</a:t>
            </a:r>
            <a:r>
              <a:rPr lang="sk-SK" sz="3600" b="1" dirty="0"/>
              <a:t> </a:t>
            </a:r>
            <a:r>
              <a:rPr lang="sk-SK" sz="3600" b="1" dirty="0" err="1"/>
              <a:t>line</a:t>
            </a:r>
            <a:r>
              <a:rPr lang="sk-SK" sz="3600" b="1" dirty="0"/>
              <a:t> </a:t>
            </a:r>
            <a:r>
              <a:rPr lang="sk-SK" sz="3600" b="1" dirty="0" err="1"/>
              <a:t>engineering</a:t>
            </a:r>
            <a:r>
              <a:rPr lang="sk-SK" sz="3600" b="1" dirty="0"/>
              <a:t> </a:t>
            </a:r>
            <a:endParaRPr lang="en-US" sz="3600" b="1" dirty="0"/>
          </a:p>
          <a:p>
            <a:r>
              <a:rPr lang="en-US" sz="3600" b="1" dirty="0"/>
              <a:t>(PLE)</a:t>
            </a:r>
            <a:endParaRPr lang="sk-SK" sz="3600" b="1" dirty="0"/>
          </a:p>
        </p:txBody>
      </p:sp>
      <p:sp>
        <p:nvSpPr>
          <p:cNvPr id="7" name="Obdĺžnik: zaoblené protiľahlé rohy 6">
            <a:extLst>
              <a:ext uri="{FF2B5EF4-FFF2-40B4-BE49-F238E27FC236}">
                <a16:creationId xmlns:a16="http://schemas.microsoft.com/office/drawing/2014/main" id="{4CD46B99-4647-D928-3025-6AE1E953C333}"/>
              </a:ext>
            </a:extLst>
          </p:cNvPr>
          <p:cNvSpPr/>
          <p:nvPr/>
        </p:nvSpPr>
        <p:spPr>
          <a:xfrm>
            <a:off x="713038" y="1316599"/>
            <a:ext cx="2577131" cy="1531025"/>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endParaRPr lang="sk-SK" dirty="0"/>
          </a:p>
          <a:p>
            <a:pPr algn="ctr"/>
            <a:r>
              <a:rPr lang="sk-SK" b="1" dirty="0"/>
              <a:t>Označenie modelu v kontexte PL</a:t>
            </a:r>
            <a:r>
              <a:rPr lang="en-US" b="1" dirty="0"/>
              <a:t>E</a:t>
            </a:r>
            <a:endParaRPr lang="sk-SK" b="1" dirty="0"/>
          </a:p>
        </p:txBody>
      </p:sp>
      <p:sp>
        <p:nvSpPr>
          <p:cNvPr id="4" name="Obdĺžnik: zaoblené rohy 3">
            <a:extLst>
              <a:ext uri="{FF2B5EF4-FFF2-40B4-BE49-F238E27FC236}">
                <a16:creationId xmlns:a16="http://schemas.microsoft.com/office/drawing/2014/main" id="{D429FBD0-3DF9-659E-3173-3428F0CEBA31}"/>
              </a:ext>
            </a:extLst>
          </p:cNvPr>
          <p:cNvSpPr/>
          <p:nvPr/>
        </p:nvSpPr>
        <p:spPr>
          <a:xfrm>
            <a:off x="110233" y="1099690"/>
            <a:ext cx="3003153"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Výrobok </a:t>
            </a:r>
            <a:r>
              <a:rPr lang="en-US" sz="2400" b="1" dirty="0"/>
              <a:t>(product)</a:t>
            </a:r>
            <a:endParaRPr lang="sk-SK" b="1" dirty="0"/>
          </a:p>
        </p:txBody>
      </p:sp>
      <p:sp>
        <p:nvSpPr>
          <p:cNvPr id="12" name="Obdĺžnik 11">
            <a:extLst>
              <a:ext uri="{FF2B5EF4-FFF2-40B4-BE49-F238E27FC236}">
                <a16:creationId xmlns:a16="http://schemas.microsoft.com/office/drawing/2014/main" id="{2359BFD5-B302-B293-0645-71C86FA0FAB9}"/>
              </a:ext>
            </a:extLst>
          </p:cNvPr>
          <p:cNvSpPr/>
          <p:nvPr/>
        </p:nvSpPr>
        <p:spPr>
          <a:xfrm>
            <a:off x="61534" y="3297335"/>
            <a:ext cx="2322889" cy="87126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t>SPOLO</a:t>
            </a:r>
            <a:r>
              <a:rPr lang="sk-SK" b="1" dirty="0"/>
              <a:t>ČNÉ CHARAKTERISTIKY </a:t>
            </a:r>
            <a:r>
              <a:rPr lang="en-US" b="1" dirty="0"/>
              <a:t>(COMMONALITIES)</a:t>
            </a:r>
            <a:endParaRPr lang="sk-SK" b="1" dirty="0"/>
          </a:p>
        </p:txBody>
      </p:sp>
      <p:sp>
        <p:nvSpPr>
          <p:cNvPr id="13" name="Šípka: nadol 12">
            <a:extLst>
              <a:ext uri="{FF2B5EF4-FFF2-40B4-BE49-F238E27FC236}">
                <a16:creationId xmlns:a16="http://schemas.microsoft.com/office/drawing/2014/main" id="{ABC7F69F-3E3A-B622-05F0-A24C61BA7CCE}"/>
              </a:ext>
            </a:extLst>
          </p:cNvPr>
          <p:cNvSpPr/>
          <p:nvPr/>
        </p:nvSpPr>
        <p:spPr>
          <a:xfrm rot="2684126">
            <a:off x="2099027" y="2671648"/>
            <a:ext cx="337530" cy="9391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Obdĺžnik 14">
            <a:extLst>
              <a:ext uri="{FF2B5EF4-FFF2-40B4-BE49-F238E27FC236}">
                <a16:creationId xmlns:a16="http://schemas.microsoft.com/office/drawing/2014/main" id="{B7281C50-4FFA-650A-CE2F-7B59FE2CC461}"/>
              </a:ext>
            </a:extLst>
          </p:cNvPr>
          <p:cNvSpPr/>
          <p:nvPr/>
        </p:nvSpPr>
        <p:spPr>
          <a:xfrm>
            <a:off x="2683115" y="3277437"/>
            <a:ext cx="2322889" cy="87126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t>ROZDIELNE </a:t>
            </a:r>
            <a:r>
              <a:rPr lang="sk-SK" b="1" dirty="0"/>
              <a:t>CHARAKTERISTIKY </a:t>
            </a:r>
            <a:r>
              <a:rPr lang="en-US" b="1" dirty="0"/>
              <a:t>(</a:t>
            </a:r>
            <a:r>
              <a:rPr lang="sk-SK" b="1" dirty="0"/>
              <a:t>VARIABILITY</a:t>
            </a:r>
            <a:r>
              <a:rPr lang="en-US" b="1" dirty="0"/>
              <a:t>)</a:t>
            </a:r>
            <a:endParaRPr lang="sk-SK" b="1" dirty="0"/>
          </a:p>
        </p:txBody>
      </p:sp>
      <p:sp>
        <p:nvSpPr>
          <p:cNvPr id="14" name="Šípka: nadol 13">
            <a:extLst>
              <a:ext uri="{FF2B5EF4-FFF2-40B4-BE49-F238E27FC236}">
                <a16:creationId xmlns:a16="http://schemas.microsoft.com/office/drawing/2014/main" id="{595AA329-FE3C-6FAD-70BD-34A0855DC8F4}"/>
              </a:ext>
            </a:extLst>
          </p:cNvPr>
          <p:cNvSpPr/>
          <p:nvPr/>
        </p:nvSpPr>
        <p:spPr>
          <a:xfrm rot="19215678">
            <a:off x="2629870" y="2700868"/>
            <a:ext cx="337530" cy="88985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6" name="BlokTextu 15">
            <a:extLst>
              <a:ext uri="{FF2B5EF4-FFF2-40B4-BE49-F238E27FC236}">
                <a16:creationId xmlns:a16="http://schemas.microsoft.com/office/drawing/2014/main" id="{09AA1084-4DFD-A43F-2950-A5730C4FA64F}"/>
              </a:ext>
            </a:extLst>
          </p:cNvPr>
          <p:cNvSpPr txBox="1"/>
          <p:nvPr/>
        </p:nvSpPr>
        <p:spPr>
          <a:xfrm>
            <a:off x="1349230" y="2839556"/>
            <a:ext cx="751681" cy="369332"/>
          </a:xfrm>
          <a:prstGeom prst="rect">
            <a:avLst/>
          </a:prstGeom>
          <a:noFill/>
        </p:spPr>
        <p:txBody>
          <a:bodyPr wrap="none" rtlCol="0">
            <a:spAutoFit/>
          </a:bodyPr>
          <a:lstStyle/>
          <a:p>
            <a:r>
              <a:rPr lang="en-US" dirty="0" err="1"/>
              <a:t>Zdie</a:t>
            </a:r>
            <a:r>
              <a:rPr lang="sk-SK" dirty="0"/>
              <a:t>ľa</a:t>
            </a:r>
          </a:p>
        </p:txBody>
      </p:sp>
      <p:sp>
        <p:nvSpPr>
          <p:cNvPr id="17" name="BlokTextu 16">
            <a:extLst>
              <a:ext uri="{FF2B5EF4-FFF2-40B4-BE49-F238E27FC236}">
                <a16:creationId xmlns:a16="http://schemas.microsoft.com/office/drawing/2014/main" id="{6584B9CC-C4C4-7AF2-2304-2A5F88493F1A}"/>
              </a:ext>
            </a:extLst>
          </p:cNvPr>
          <p:cNvSpPr txBox="1"/>
          <p:nvPr/>
        </p:nvSpPr>
        <p:spPr>
          <a:xfrm>
            <a:off x="2926086" y="2854521"/>
            <a:ext cx="1246047" cy="369332"/>
          </a:xfrm>
          <a:prstGeom prst="rect">
            <a:avLst/>
          </a:prstGeom>
          <a:noFill/>
        </p:spPr>
        <p:txBody>
          <a:bodyPr wrap="none" rtlCol="0">
            <a:spAutoFit/>
          </a:bodyPr>
          <a:lstStyle/>
          <a:p>
            <a:r>
              <a:rPr lang="sk-SK" dirty="0"/>
              <a:t>Je rozlíšený</a:t>
            </a:r>
          </a:p>
        </p:txBody>
      </p:sp>
      <p:sp>
        <p:nvSpPr>
          <p:cNvPr id="18" name="Obdĺžnik: zaoblené rohy 17">
            <a:extLst>
              <a:ext uri="{FF2B5EF4-FFF2-40B4-BE49-F238E27FC236}">
                <a16:creationId xmlns:a16="http://schemas.microsoft.com/office/drawing/2014/main" id="{8D215FFB-665E-44C4-4A8E-60C9D1DB37D7}"/>
              </a:ext>
            </a:extLst>
          </p:cNvPr>
          <p:cNvSpPr/>
          <p:nvPr/>
        </p:nvSpPr>
        <p:spPr>
          <a:xfrm>
            <a:off x="8050064" y="1650178"/>
            <a:ext cx="3003153"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Platforma </a:t>
            </a:r>
            <a:r>
              <a:rPr lang="en-US" sz="2400" b="1" dirty="0"/>
              <a:t>(p</a:t>
            </a:r>
            <a:r>
              <a:rPr lang="sk-SK" sz="2400" b="1" dirty="0" err="1"/>
              <a:t>latform</a:t>
            </a:r>
            <a:r>
              <a:rPr lang="en-US" sz="2400" b="1" dirty="0"/>
              <a:t>)</a:t>
            </a:r>
            <a:endParaRPr lang="sk-SK" b="1" dirty="0"/>
          </a:p>
        </p:txBody>
      </p:sp>
      <p:sp>
        <p:nvSpPr>
          <p:cNvPr id="21" name="Obdĺžnik 20">
            <a:extLst>
              <a:ext uri="{FF2B5EF4-FFF2-40B4-BE49-F238E27FC236}">
                <a16:creationId xmlns:a16="http://schemas.microsoft.com/office/drawing/2014/main" id="{D1B824AB-74F7-D300-F149-03B6ECD3FAAA}"/>
              </a:ext>
            </a:extLst>
          </p:cNvPr>
          <p:cNvSpPr/>
          <p:nvPr/>
        </p:nvSpPr>
        <p:spPr>
          <a:xfrm>
            <a:off x="8798516" y="5158985"/>
            <a:ext cx="3135962"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Množina </a:t>
            </a:r>
            <a:r>
              <a:rPr lang="sk-SK" b="1" dirty="0" err="1"/>
              <a:t>core</a:t>
            </a:r>
            <a:r>
              <a:rPr lang="sk-SK" b="1" dirty="0"/>
              <a:t> artefaktov</a:t>
            </a:r>
            <a:endParaRPr lang="sk-SK" dirty="0"/>
          </a:p>
        </p:txBody>
      </p:sp>
      <p:sp>
        <p:nvSpPr>
          <p:cNvPr id="22" name="Šípka: doprava 21">
            <a:extLst>
              <a:ext uri="{FF2B5EF4-FFF2-40B4-BE49-F238E27FC236}">
                <a16:creationId xmlns:a16="http://schemas.microsoft.com/office/drawing/2014/main" id="{250460EB-A0A6-987E-BF7A-AB67AC90AE2B}"/>
              </a:ext>
            </a:extLst>
          </p:cNvPr>
          <p:cNvSpPr/>
          <p:nvPr/>
        </p:nvSpPr>
        <p:spPr>
          <a:xfrm>
            <a:off x="8529512" y="5136011"/>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3" name="Obdĺžnik 22">
            <a:extLst>
              <a:ext uri="{FF2B5EF4-FFF2-40B4-BE49-F238E27FC236}">
                <a16:creationId xmlns:a16="http://schemas.microsoft.com/office/drawing/2014/main" id="{12895A58-CF37-6FFB-BE17-C75638692D82}"/>
              </a:ext>
            </a:extLst>
          </p:cNvPr>
          <p:cNvSpPr/>
          <p:nvPr/>
        </p:nvSpPr>
        <p:spPr>
          <a:xfrm>
            <a:off x="9232469" y="5528317"/>
            <a:ext cx="2863444" cy="5549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Výrobky vytvárané </a:t>
            </a:r>
          </a:p>
          <a:p>
            <a:pPr algn="ctr"/>
            <a:r>
              <a:rPr lang="sk-SK" b="1" dirty="0"/>
              <a:t>na vrchu </a:t>
            </a:r>
            <a:r>
              <a:rPr lang="sk-SK" b="1" dirty="0" err="1"/>
              <a:t>core</a:t>
            </a:r>
            <a:r>
              <a:rPr lang="sk-SK" b="1" dirty="0"/>
              <a:t> artefaktov</a:t>
            </a:r>
            <a:endParaRPr lang="sk-SK" dirty="0"/>
          </a:p>
        </p:txBody>
      </p:sp>
      <p:sp>
        <p:nvSpPr>
          <p:cNvPr id="25" name="Obdĺžnik 24">
            <a:extLst>
              <a:ext uri="{FF2B5EF4-FFF2-40B4-BE49-F238E27FC236}">
                <a16:creationId xmlns:a16="http://schemas.microsoft.com/office/drawing/2014/main" id="{6BB6A78D-607E-1988-92C9-3C604EA293E5}"/>
              </a:ext>
            </a:extLst>
          </p:cNvPr>
          <p:cNvSpPr/>
          <p:nvPr/>
        </p:nvSpPr>
        <p:spPr>
          <a:xfrm>
            <a:off x="8877273" y="6130272"/>
            <a:ext cx="3135962" cy="5549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Množina technológií pre odvodenie výrobkov</a:t>
            </a:r>
            <a:endParaRPr lang="sk-SK" dirty="0"/>
          </a:p>
        </p:txBody>
      </p:sp>
      <p:sp>
        <p:nvSpPr>
          <p:cNvPr id="26" name="Šípka: doprava 25">
            <a:extLst>
              <a:ext uri="{FF2B5EF4-FFF2-40B4-BE49-F238E27FC236}">
                <a16:creationId xmlns:a16="http://schemas.microsoft.com/office/drawing/2014/main" id="{4B235C11-4C9D-97ED-6023-BE556AF5FB61}"/>
              </a:ext>
            </a:extLst>
          </p:cNvPr>
          <p:cNvSpPr/>
          <p:nvPr/>
        </p:nvSpPr>
        <p:spPr>
          <a:xfrm>
            <a:off x="8547922" y="6221224"/>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7" name="Šípka: doprava 26">
            <a:extLst>
              <a:ext uri="{FF2B5EF4-FFF2-40B4-BE49-F238E27FC236}">
                <a16:creationId xmlns:a16="http://schemas.microsoft.com/office/drawing/2014/main" id="{68CEBC4C-D2BB-7209-C701-342EA2499190}"/>
              </a:ext>
            </a:extLst>
          </p:cNvPr>
          <p:cNvSpPr/>
          <p:nvPr/>
        </p:nvSpPr>
        <p:spPr>
          <a:xfrm>
            <a:off x="8994894" y="5587666"/>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8" name="Obdĺžnik: zaoblené rohy 27">
            <a:extLst>
              <a:ext uri="{FF2B5EF4-FFF2-40B4-BE49-F238E27FC236}">
                <a16:creationId xmlns:a16="http://schemas.microsoft.com/office/drawing/2014/main" id="{7D6F5E38-C93A-BA6C-1EF1-C198D1CE434D}"/>
              </a:ext>
            </a:extLst>
          </p:cNvPr>
          <p:cNvSpPr/>
          <p:nvPr/>
        </p:nvSpPr>
        <p:spPr>
          <a:xfrm>
            <a:off x="545956" y="4734578"/>
            <a:ext cx="3003153"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Odvodenie výrobkov </a:t>
            </a:r>
            <a:r>
              <a:rPr lang="en-US" sz="2400" b="1" dirty="0"/>
              <a:t>(</a:t>
            </a:r>
            <a:r>
              <a:rPr lang="sk-SK" sz="2400" b="1" dirty="0" err="1"/>
              <a:t>derivation</a:t>
            </a:r>
            <a:r>
              <a:rPr lang="en-US" sz="2400" b="1" dirty="0"/>
              <a:t>)</a:t>
            </a:r>
            <a:endParaRPr lang="sk-SK" b="1" dirty="0"/>
          </a:p>
        </p:txBody>
      </p:sp>
      <p:sp>
        <p:nvSpPr>
          <p:cNvPr id="32" name="Obdĺžnik 31">
            <a:extLst>
              <a:ext uri="{FF2B5EF4-FFF2-40B4-BE49-F238E27FC236}">
                <a16:creationId xmlns:a16="http://schemas.microsoft.com/office/drawing/2014/main" id="{DB9DB9DD-D988-5772-7A05-6101392ADE0F}"/>
              </a:ext>
            </a:extLst>
          </p:cNvPr>
          <p:cNvSpPr/>
          <p:nvPr/>
        </p:nvSpPr>
        <p:spPr>
          <a:xfrm>
            <a:off x="237497" y="6205820"/>
            <a:ext cx="3315790" cy="5836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Technológie umožňujú jeho plnú automatizáciu</a:t>
            </a:r>
          </a:p>
        </p:txBody>
      </p:sp>
      <p:sp>
        <p:nvSpPr>
          <p:cNvPr id="33" name="Obdĺžnik: zaoblené rohy 32">
            <a:extLst>
              <a:ext uri="{FF2B5EF4-FFF2-40B4-BE49-F238E27FC236}">
                <a16:creationId xmlns:a16="http://schemas.microsoft.com/office/drawing/2014/main" id="{DC1B0BA4-3DAF-31DD-C70F-BE0B9DB64190}"/>
              </a:ext>
            </a:extLst>
          </p:cNvPr>
          <p:cNvSpPr/>
          <p:nvPr/>
        </p:nvSpPr>
        <p:spPr>
          <a:xfrm>
            <a:off x="5003445" y="2193660"/>
            <a:ext cx="2579297"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Vlastnosť </a:t>
            </a:r>
            <a:r>
              <a:rPr lang="en-US" sz="2400" b="1" dirty="0"/>
              <a:t>(</a:t>
            </a:r>
            <a:r>
              <a:rPr lang="sk-SK" sz="2400" b="1" dirty="0"/>
              <a:t>feature</a:t>
            </a:r>
            <a:r>
              <a:rPr lang="en-US" sz="2400" b="1" dirty="0"/>
              <a:t>)</a:t>
            </a:r>
            <a:endParaRPr lang="sk-SK" b="1" dirty="0"/>
          </a:p>
        </p:txBody>
      </p:sp>
      <p:sp>
        <p:nvSpPr>
          <p:cNvPr id="36" name="Obdĺžnik 35">
            <a:extLst>
              <a:ext uri="{FF2B5EF4-FFF2-40B4-BE49-F238E27FC236}">
                <a16:creationId xmlns:a16="http://schemas.microsoft.com/office/drawing/2014/main" id="{419598A2-AB21-2070-341B-A6D054B6E51A}"/>
              </a:ext>
            </a:extLst>
          </p:cNvPr>
          <p:cNvSpPr/>
          <p:nvPr/>
        </p:nvSpPr>
        <p:spPr>
          <a:xfrm>
            <a:off x="4912085" y="4917232"/>
            <a:ext cx="3343552" cy="67043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sk-SK" sz="2800" b="1" dirty="0"/>
              <a:t>User-</a:t>
            </a:r>
            <a:r>
              <a:rPr lang="sk-SK" sz="2800" b="1" dirty="0" err="1"/>
              <a:t>visible</a:t>
            </a:r>
            <a:r>
              <a:rPr lang="sk-SK" sz="2800" b="1" dirty="0"/>
              <a:t> </a:t>
            </a:r>
            <a:r>
              <a:rPr lang="sk-SK" sz="2800" b="1" dirty="0" err="1"/>
              <a:t>aspect</a:t>
            </a:r>
            <a:endParaRPr lang="sk-SK" sz="2800" b="1" dirty="0"/>
          </a:p>
        </p:txBody>
      </p:sp>
    </p:spTree>
    <p:extLst>
      <p:ext uri="{BB962C8B-B14F-4D97-AF65-F5344CB8AC3E}">
        <p14:creationId xmlns:p14="http://schemas.microsoft.com/office/powerpoint/2010/main" val="18302277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ĺžnik: zaoblené protiľahlé rohy 8">
            <a:extLst>
              <a:ext uri="{FF2B5EF4-FFF2-40B4-BE49-F238E27FC236}">
                <a16:creationId xmlns:a16="http://schemas.microsoft.com/office/drawing/2014/main" id="{AF0D8ABB-05D5-2A90-7B46-916BA23977ED}"/>
              </a:ext>
            </a:extLst>
          </p:cNvPr>
          <p:cNvSpPr/>
          <p:nvPr/>
        </p:nvSpPr>
        <p:spPr>
          <a:xfrm>
            <a:off x="699472" y="790201"/>
            <a:ext cx="3357247" cy="1705236"/>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r>
              <a:rPr lang="sk-SK" b="1" dirty="0"/>
              <a:t>Výber medzi viacerými možnosťami pri manažovaní variabilných vlastností platformou</a:t>
            </a:r>
          </a:p>
        </p:txBody>
      </p:sp>
      <p:sp>
        <p:nvSpPr>
          <p:cNvPr id="8" name="Obdĺžnik: zaoblené protiľahlé rohy 7">
            <a:extLst>
              <a:ext uri="{FF2B5EF4-FFF2-40B4-BE49-F238E27FC236}">
                <a16:creationId xmlns:a16="http://schemas.microsoft.com/office/drawing/2014/main" id="{4A058BD1-6B02-946B-F643-FB8CEE684050}"/>
              </a:ext>
            </a:extLst>
          </p:cNvPr>
          <p:cNvSpPr/>
          <p:nvPr/>
        </p:nvSpPr>
        <p:spPr>
          <a:xfrm>
            <a:off x="8829683" y="878370"/>
            <a:ext cx="3160512" cy="1509514"/>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r>
              <a:rPr lang="sk-SK" b="1" dirty="0"/>
              <a:t>Formované keď variačný bod sa naviaže s istou hodnotou</a:t>
            </a:r>
          </a:p>
        </p:txBody>
      </p:sp>
      <p:sp>
        <p:nvSpPr>
          <p:cNvPr id="7" name="Obdĺžnik: zaoblené protiľahlé rohy 6">
            <a:extLst>
              <a:ext uri="{FF2B5EF4-FFF2-40B4-BE49-F238E27FC236}">
                <a16:creationId xmlns:a16="http://schemas.microsoft.com/office/drawing/2014/main" id="{F3CD1F3D-779C-6685-7473-9230DD7DC1E3}"/>
              </a:ext>
            </a:extLst>
          </p:cNvPr>
          <p:cNvSpPr/>
          <p:nvPr/>
        </p:nvSpPr>
        <p:spPr>
          <a:xfrm>
            <a:off x="4515744" y="891408"/>
            <a:ext cx="3160512" cy="199766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r>
              <a:rPr lang="en-US" b="1" dirty="0" err="1"/>
              <a:t>Charakteristika</a:t>
            </a:r>
            <a:r>
              <a:rPr lang="sk-SK" b="1" dirty="0"/>
              <a:t> </a:t>
            </a:r>
            <a:r>
              <a:rPr lang="en-US" b="1" dirty="0" err="1"/>
              <a:t>vystaven</a:t>
            </a:r>
            <a:r>
              <a:rPr lang="sk-SK" b="1" dirty="0"/>
              <a:t>á/</a:t>
            </a:r>
          </a:p>
          <a:p>
            <a:pPr algn="ctr"/>
            <a:r>
              <a:rPr lang="sk-SK" b="1" dirty="0"/>
              <a:t>exponovaná platformou a </a:t>
            </a:r>
            <a:r>
              <a:rPr lang="sk-SK" b="1" dirty="0" err="1"/>
              <a:t>pozmeniteľná</a:t>
            </a:r>
            <a:r>
              <a:rPr lang="sk-SK" b="1" dirty="0"/>
              <a:t> do istej miery</a:t>
            </a:r>
          </a:p>
        </p:txBody>
      </p:sp>
      <p:sp>
        <p:nvSpPr>
          <p:cNvPr id="4" name="Obdĺžnik: zaoblené rohy 3">
            <a:extLst>
              <a:ext uri="{FF2B5EF4-FFF2-40B4-BE49-F238E27FC236}">
                <a16:creationId xmlns:a16="http://schemas.microsoft.com/office/drawing/2014/main" id="{177D8BF3-B643-E9C5-6339-D9CEA596D054}"/>
              </a:ext>
            </a:extLst>
          </p:cNvPr>
          <p:cNvSpPr/>
          <p:nvPr/>
        </p:nvSpPr>
        <p:spPr>
          <a:xfrm>
            <a:off x="487531" y="280075"/>
            <a:ext cx="3003153"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Konfigurácia</a:t>
            </a:r>
            <a:endParaRPr lang="sk-SK" b="1" dirty="0"/>
          </a:p>
        </p:txBody>
      </p:sp>
      <p:sp>
        <p:nvSpPr>
          <p:cNvPr id="5" name="Obdĺžnik: zaoblené rohy 4">
            <a:extLst>
              <a:ext uri="{FF2B5EF4-FFF2-40B4-BE49-F238E27FC236}">
                <a16:creationId xmlns:a16="http://schemas.microsoft.com/office/drawing/2014/main" id="{508277A3-C2B4-BE04-06A3-7FFDE6ABC058}"/>
              </a:ext>
            </a:extLst>
          </p:cNvPr>
          <p:cNvSpPr/>
          <p:nvPr/>
        </p:nvSpPr>
        <p:spPr>
          <a:xfrm>
            <a:off x="5074675" y="368244"/>
            <a:ext cx="2579297"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Variačný bod</a:t>
            </a:r>
            <a:r>
              <a:rPr lang="en-US" sz="2400" b="1" dirty="0"/>
              <a:t> (Variation Point)</a:t>
            </a:r>
            <a:endParaRPr lang="sk-SK" b="1" dirty="0"/>
          </a:p>
        </p:txBody>
      </p:sp>
      <p:sp>
        <p:nvSpPr>
          <p:cNvPr id="6" name="Obdĺžnik: zaoblené rohy 5">
            <a:extLst>
              <a:ext uri="{FF2B5EF4-FFF2-40B4-BE49-F238E27FC236}">
                <a16:creationId xmlns:a16="http://schemas.microsoft.com/office/drawing/2014/main" id="{5C2242C5-684C-DD13-89D4-160B2BF295CE}"/>
              </a:ext>
            </a:extLst>
          </p:cNvPr>
          <p:cNvSpPr/>
          <p:nvPr/>
        </p:nvSpPr>
        <p:spPr>
          <a:xfrm>
            <a:off x="8672296" y="368244"/>
            <a:ext cx="2579297"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Varianty </a:t>
            </a:r>
            <a:r>
              <a:rPr lang="en-US" sz="2400" b="1" dirty="0"/>
              <a:t>(Variants)</a:t>
            </a:r>
            <a:endParaRPr lang="sk-SK" b="1" dirty="0"/>
          </a:p>
        </p:txBody>
      </p:sp>
      <p:sp>
        <p:nvSpPr>
          <p:cNvPr id="10" name="Šípka: doprava s prúžkami 9">
            <a:extLst>
              <a:ext uri="{FF2B5EF4-FFF2-40B4-BE49-F238E27FC236}">
                <a16:creationId xmlns:a16="http://schemas.microsoft.com/office/drawing/2014/main" id="{E3A98731-C30F-249C-58C8-93D182D9C988}"/>
              </a:ext>
            </a:extLst>
          </p:cNvPr>
          <p:cNvSpPr/>
          <p:nvPr/>
        </p:nvSpPr>
        <p:spPr>
          <a:xfrm>
            <a:off x="7868027" y="1084041"/>
            <a:ext cx="856824" cy="958626"/>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Nadpis 1">
            <a:extLst>
              <a:ext uri="{FF2B5EF4-FFF2-40B4-BE49-F238E27FC236}">
                <a16:creationId xmlns:a16="http://schemas.microsoft.com/office/drawing/2014/main" id="{9E2E6017-7D4C-0A31-D90D-56C3F830E448}"/>
              </a:ext>
            </a:extLst>
          </p:cNvPr>
          <p:cNvSpPr>
            <a:spLocks noGrp="1"/>
          </p:cNvSpPr>
          <p:nvPr>
            <p:ph type="title"/>
          </p:nvPr>
        </p:nvSpPr>
        <p:spPr>
          <a:xfrm>
            <a:off x="373006" y="2917394"/>
            <a:ext cx="10515600" cy="1325563"/>
          </a:xfrm>
        </p:spPr>
        <p:txBody>
          <a:bodyPr>
            <a:normAutofit/>
          </a:bodyPr>
          <a:lstStyle/>
          <a:p>
            <a:r>
              <a:rPr lang="sk-SK" sz="5400" b="1" dirty="0"/>
              <a:t>Vlastnosti </a:t>
            </a:r>
            <a:r>
              <a:rPr lang="en-US" sz="5400" b="1" dirty="0"/>
              <a:t>(features)</a:t>
            </a:r>
            <a:endParaRPr lang="sk-SK" sz="5400" b="1" dirty="0"/>
          </a:p>
        </p:txBody>
      </p:sp>
      <p:sp>
        <p:nvSpPr>
          <p:cNvPr id="12" name="Ovál 11">
            <a:extLst>
              <a:ext uri="{FF2B5EF4-FFF2-40B4-BE49-F238E27FC236}">
                <a16:creationId xmlns:a16="http://schemas.microsoft.com/office/drawing/2014/main" id="{804AB62E-FA06-998A-547E-508BA418F19B}"/>
              </a:ext>
            </a:extLst>
          </p:cNvPr>
          <p:cNvSpPr/>
          <p:nvPr/>
        </p:nvSpPr>
        <p:spPr>
          <a:xfrm>
            <a:off x="4799477" y="3796698"/>
            <a:ext cx="5105977" cy="26419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sk-SK" sz="3200" b="1" dirty="0"/>
              <a:t>Vlastnosti </a:t>
            </a:r>
            <a:endParaRPr lang="en-US" sz="3200" b="1" dirty="0"/>
          </a:p>
          <a:p>
            <a:pPr algn="ctr"/>
            <a:r>
              <a:rPr lang="en-US" sz="3200" b="1" dirty="0"/>
              <a:t>(features)</a:t>
            </a:r>
            <a:endParaRPr lang="sk-SK" sz="3200" b="1" dirty="0"/>
          </a:p>
        </p:txBody>
      </p:sp>
      <p:sp>
        <p:nvSpPr>
          <p:cNvPr id="13" name="Ovál 12">
            <a:extLst>
              <a:ext uri="{FF2B5EF4-FFF2-40B4-BE49-F238E27FC236}">
                <a16:creationId xmlns:a16="http://schemas.microsoft.com/office/drawing/2014/main" id="{D3C0A25C-985F-4B5E-BB73-6C66FDDEF355}"/>
              </a:ext>
            </a:extLst>
          </p:cNvPr>
          <p:cNvSpPr/>
          <p:nvPr/>
        </p:nvSpPr>
        <p:spPr>
          <a:xfrm>
            <a:off x="3782978" y="4629799"/>
            <a:ext cx="2526106" cy="9757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t>Vz</a:t>
            </a:r>
            <a:r>
              <a:rPr lang="sk-SK" b="1" dirty="0" err="1"/>
              <a:t>ájomne</a:t>
            </a:r>
            <a:r>
              <a:rPr lang="sk-SK" b="1" dirty="0"/>
              <a:t> sa vylučujúce vlastnosti</a:t>
            </a:r>
          </a:p>
        </p:txBody>
      </p:sp>
      <p:sp>
        <p:nvSpPr>
          <p:cNvPr id="14" name="Ovál 13">
            <a:extLst>
              <a:ext uri="{FF2B5EF4-FFF2-40B4-BE49-F238E27FC236}">
                <a16:creationId xmlns:a16="http://schemas.microsoft.com/office/drawing/2014/main" id="{8B9732FE-1C5C-70CD-38D9-1079BB83B0F1}"/>
              </a:ext>
            </a:extLst>
          </p:cNvPr>
          <p:cNvSpPr/>
          <p:nvPr/>
        </p:nvSpPr>
        <p:spPr>
          <a:xfrm>
            <a:off x="8395847" y="5120255"/>
            <a:ext cx="2526106" cy="9757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Vyžadujúce zahrnutie inej vlastnosti</a:t>
            </a:r>
          </a:p>
        </p:txBody>
      </p:sp>
      <p:sp>
        <p:nvSpPr>
          <p:cNvPr id="15" name="Ovál 14">
            <a:extLst>
              <a:ext uri="{FF2B5EF4-FFF2-40B4-BE49-F238E27FC236}">
                <a16:creationId xmlns:a16="http://schemas.microsoft.com/office/drawing/2014/main" id="{136C31F9-E660-22E7-9214-802E2D48BE79}"/>
              </a:ext>
            </a:extLst>
          </p:cNvPr>
          <p:cNvSpPr/>
          <p:nvPr/>
        </p:nvSpPr>
        <p:spPr>
          <a:xfrm>
            <a:off x="5331904" y="5726760"/>
            <a:ext cx="2816713" cy="9757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Maj</a:t>
            </a:r>
            <a:r>
              <a:rPr lang="sk-SK" b="1" dirty="0" err="1"/>
              <a:t>úce</a:t>
            </a:r>
            <a:r>
              <a:rPr lang="sk-SK" b="1" dirty="0"/>
              <a:t> vzťahy s inými vlastnosťami</a:t>
            </a:r>
          </a:p>
        </p:txBody>
      </p:sp>
      <p:sp>
        <p:nvSpPr>
          <p:cNvPr id="16" name="Ovál 15">
            <a:extLst>
              <a:ext uri="{FF2B5EF4-FFF2-40B4-BE49-F238E27FC236}">
                <a16:creationId xmlns:a16="http://schemas.microsoft.com/office/drawing/2014/main" id="{9CE817C5-0F9D-F5B3-B034-77337415670B}"/>
              </a:ext>
            </a:extLst>
          </p:cNvPr>
          <p:cNvSpPr/>
          <p:nvPr/>
        </p:nvSpPr>
        <p:spPr>
          <a:xfrm>
            <a:off x="8001899" y="3796698"/>
            <a:ext cx="2955902" cy="9757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Navzájom nezávislé vlastnosti</a:t>
            </a:r>
          </a:p>
        </p:txBody>
      </p:sp>
    </p:spTree>
    <p:extLst>
      <p:ext uri="{BB962C8B-B14F-4D97-AF65-F5344CB8AC3E}">
        <p14:creationId xmlns:p14="http://schemas.microsoft.com/office/powerpoint/2010/main" val="33483092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0B3D0187-61E5-DB7C-E213-6582E2F88220}"/>
              </a:ext>
            </a:extLst>
          </p:cNvPr>
          <p:cNvPicPr>
            <a:picLocks noChangeAspect="1"/>
          </p:cNvPicPr>
          <p:nvPr/>
        </p:nvPicPr>
        <p:blipFill>
          <a:blip r:embed="rId3"/>
          <a:stretch>
            <a:fillRect/>
          </a:stretch>
        </p:blipFill>
        <p:spPr>
          <a:xfrm>
            <a:off x="6327017" y="750947"/>
            <a:ext cx="5438710" cy="3687141"/>
          </a:xfrm>
          <a:prstGeom prst="rect">
            <a:avLst/>
          </a:prstGeom>
        </p:spPr>
      </p:pic>
      <p:sp>
        <p:nvSpPr>
          <p:cNvPr id="5" name="BlokTextu 4">
            <a:extLst>
              <a:ext uri="{FF2B5EF4-FFF2-40B4-BE49-F238E27FC236}">
                <a16:creationId xmlns:a16="http://schemas.microsoft.com/office/drawing/2014/main" id="{E9177B79-FD10-6AF5-6448-7CEF84DE80CD}"/>
              </a:ext>
            </a:extLst>
          </p:cNvPr>
          <p:cNvSpPr txBox="1"/>
          <p:nvPr/>
        </p:nvSpPr>
        <p:spPr>
          <a:xfrm>
            <a:off x="6342529" y="4938963"/>
            <a:ext cx="4371992" cy="830997"/>
          </a:xfrm>
          <a:prstGeom prst="rect">
            <a:avLst/>
          </a:prstGeom>
          <a:noFill/>
        </p:spPr>
        <p:txBody>
          <a:bodyPr wrap="square" rtlCol="0">
            <a:spAutoFit/>
          </a:bodyPr>
          <a:lstStyle/>
          <a:p>
            <a:r>
              <a:rPr lang="en-US" sz="1200" b="0" i="1" dirty="0">
                <a:solidFill>
                  <a:srgbClr val="000000"/>
                </a:solidFill>
                <a:effectLst/>
                <a:latin typeface="Times New Roman" panose="02020603050405020304" pitchFamily="18" charset="0"/>
              </a:rPr>
              <a:t>Software product lines and domain engineering:</a:t>
            </a:r>
          </a:p>
          <a:p>
            <a:r>
              <a:rPr lang="en-US" sz="1200" b="0" i="0" dirty="0">
                <a:solidFill>
                  <a:srgbClr val="000000"/>
                </a:solidFill>
                <a:effectLst/>
                <a:latin typeface="Times New Roman" panose="02020603050405020304" pitchFamily="18" charset="0"/>
              </a:rPr>
              <a:t> K. Czarnecki. </a:t>
            </a:r>
            <a:r>
              <a:rPr lang="en-US" sz="1200" b="0" i="0" dirty="0">
                <a:effectLst/>
                <a:latin typeface="Times New Roman" panose="02020603050405020304" pitchFamily="18" charset="0"/>
                <a:hlinkClick r:id="" action="ppaction://noaction">
                  <a:extLst>
                    <a:ext uri="{A12FA001-AC4F-418D-AE19-62706E023703}">
                      <ahyp:hlinkClr xmlns:ahyp="http://schemas.microsoft.com/office/drawing/2018/hyperlinkcolor" val="tx"/>
                    </a:ext>
                  </a:extLst>
                </a:hlinkClick>
              </a:rPr>
              <a:t>Generative Programming: Principles and Techniques </a:t>
            </a:r>
          </a:p>
          <a:p>
            <a:r>
              <a:rPr lang="en-US" sz="1200" b="0" i="0" dirty="0">
                <a:effectLst/>
                <a:latin typeface="Times New Roman" panose="02020603050405020304" pitchFamily="18" charset="0"/>
                <a:hlinkClick r:id="" action="ppaction://noaction">
                  <a:extLst>
                    <a:ext uri="{A12FA001-AC4F-418D-AE19-62706E023703}">
                      <ahyp:hlinkClr xmlns:ahyp="http://schemas.microsoft.com/office/drawing/2018/hyperlinkcolor" val="tx"/>
                    </a:ext>
                  </a:extLst>
                </a:hlinkClick>
              </a:rPr>
              <a:t>of Software Engineering Based on Automated Configuration and</a:t>
            </a:r>
          </a:p>
          <a:p>
            <a:r>
              <a:rPr lang="en-US" sz="1200" b="0" i="0" dirty="0">
                <a:effectLst/>
                <a:latin typeface="Times New Roman" panose="02020603050405020304" pitchFamily="18" charset="0"/>
                <a:hlinkClick r:id="" action="ppaction://noaction">
                  <a:extLst>
                    <a:ext uri="{A12FA001-AC4F-418D-AE19-62706E023703}">
                      <ahyp:hlinkClr xmlns:ahyp="http://schemas.microsoft.com/office/drawing/2018/hyperlinkcolor" val="tx"/>
                    </a:ext>
                  </a:extLst>
                </a:hlinkClick>
              </a:rPr>
              <a:t> Fragment-Based Component Models</a:t>
            </a:r>
            <a:r>
              <a:rPr lang="en-US" sz="1200" b="0" i="0" dirty="0">
                <a:solidFill>
                  <a:srgbClr val="3FCDE7"/>
                </a:solidFill>
                <a:effectLst/>
                <a:latin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1200" b="0" i="0" dirty="0">
                <a:solidFill>
                  <a:srgbClr val="000000"/>
                </a:solidFill>
                <a:effectLst/>
                <a:latin typeface="Times New Roman" panose="02020603050405020304" pitchFamily="18" charset="0"/>
              </a:rPr>
              <a:t> Ph.D. Thesis,</a:t>
            </a:r>
            <a:endParaRPr lang="en-US" sz="1200" dirty="0"/>
          </a:p>
        </p:txBody>
      </p:sp>
      <p:sp>
        <p:nvSpPr>
          <p:cNvPr id="6" name="BlokTextu 5">
            <a:extLst>
              <a:ext uri="{FF2B5EF4-FFF2-40B4-BE49-F238E27FC236}">
                <a16:creationId xmlns:a16="http://schemas.microsoft.com/office/drawing/2014/main" id="{DE3473A0-E450-C9A4-250F-FCDAD618DE3E}"/>
              </a:ext>
            </a:extLst>
          </p:cNvPr>
          <p:cNvSpPr txBox="1"/>
          <p:nvPr/>
        </p:nvSpPr>
        <p:spPr>
          <a:xfrm>
            <a:off x="6867776" y="0"/>
            <a:ext cx="5257337" cy="646331"/>
          </a:xfrm>
          <a:prstGeom prst="rect">
            <a:avLst/>
          </a:prstGeom>
          <a:noFill/>
        </p:spPr>
        <p:txBody>
          <a:bodyPr wrap="none" rtlCol="0">
            <a:spAutoFit/>
          </a:bodyPr>
          <a:lstStyle/>
          <a:p>
            <a:r>
              <a:rPr lang="en-US" dirty="0"/>
              <a:t>Development of components - </a:t>
            </a:r>
            <a:r>
              <a:rPr lang="en-US" sz="3600" b="1" dirty="0"/>
              <a:t>For</a:t>
            </a:r>
            <a:r>
              <a:rPr lang="en-US" sz="3200" b="1" dirty="0"/>
              <a:t> reuse</a:t>
            </a:r>
          </a:p>
        </p:txBody>
      </p:sp>
      <p:sp>
        <p:nvSpPr>
          <p:cNvPr id="8" name="Obdĺžnik: zaoblené protiľahlé rohy 7">
            <a:extLst>
              <a:ext uri="{FF2B5EF4-FFF2-40B4-BE49-F238E27FC236}">
                <a16:creationId xmlns:a16="http://schemas.microsoft.com/office/drawing/2014/main" id="{6ED97DED-B99A-63D6-9A93-0C94C0768791}"/>
              </a:ext>
            </a:extLst>
          </p:cNvPr>
          <p:cNvSpPr/>
          <p:nvPr/>
        </p:nvSpPr>
        <p:spPr>
          <a:xfrm>
            <a:off x="1087530" y="402175"/>
            <a:ext cx="4938889" cy="826317"/>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sk-SK" b="1" dirty="0"/>
              <a:t>Proces zavedenia platformy </a:t>
            </a:r>
          </a:p>
          <a:p>
            <a:pPr algn="r"/>
            <a:r>
              <a:rPr lang="sk-SK" b="1" dirty="0"/>
              <a:t>vrátane všetkých pridružených aktivít</a:t>
            </a:r>
          </a:p>
        </p:txBody>
      </p:sp>
      <p:sp>
        <p:nvSpPr>
          <p:cNvPr id="9" name="Obdĺžnik: zaoblené rohy 8">
            <a:extLst>
              <a:ext uri="{FF2B5EF4-FFF2-40B4-BE49-F238E27FC236}">
                <a16:creationId xmlns:a16="http://schemas.microsoft.com/office/drawing/2014/main" id="{1D8F4968-37AE-9B9A-35EF-EDB1176F9E49}"/>
              </a:ext>
            </a:extLst>
          </p:cNvPr>
          <p:cNvSpPr/>
          <p:nvPr/>
        </p:nvSpPr>
        <p:spPr>
          <a:xfrm>
            <a:off x="210346" y="124265"/>
            <a:ext cx="2097037"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Doménové inžinierstvo</a:t>
            </a:r>
            <a:endParaRPr lang="sk-SK" b="1" dirty="0"/>
          </a:p>
        </p:txBody>
      </p:sp>
      <p:sp>
        <p:nvSpPr>
          <p:cNvPr id="10" name="Obdĺžnik: zaoblené protiľahlé rohy 9">
            <a:extLst>
              <a:ext uri="{FF2B5EF4-FFF2-40B4-BE49-F238E27FC236}">
                <a16:creationId xmlns:a16="http://schemas.microsoft.com/office/drawing/2014/main" id="{9FC74C9E-7A66-BACF-AE5C-93E019EC1F1C}"/>
              </a:ext>
            </a:extLst>
          </p:cNvPr>
          <p:cNvSpPr/>
          <p:nvPr/>
        </p:nvSpPr>
        <p:spPr>
          <a:xfrm>
            <a:off x="1087529" y="4523586"/>
            <a:ext cx="4938890" cy="690609"/>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sk-SK" b="1" dirty="0"/>
              <a:t>Tvorba produktu/produktov</a:t>
            </a:r>
          </a:p>
        </p:txBody>
      </p:sp>
      <p:sp>
        <p:nvSpPr>
          <p:cNvPr id="11" name="Obdĺžnik: zaoblené rohy 10">
            <a:extLst>
              <a:ext uri="{FF2B5EF4-FFF2-40B4-BE49-F238E27FC236}">
                <a16:creationId xmlns:a16="http://schemas.microsoft.com/office/drawing/2014/main" id="{0E92661F-4416-6519-3DB0-57BA77F29D29}"/>
              </a:ext>
            </a:extLst>
          </p:cNvPr>
          <p:cNvSpPr/>
          <p:nvPr/>
        </p:nvSpPr>
        <p:spPr>
          <a:xfrm>
            <a:off x="210347" y="4136519"/>
            <a:ext cx="2097036"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Aplikačné inžinierstvo</a:t>
            </a:r>
            <a:endParaRPr lang="sk-SK" b="1" dirty="0"/>
          </a:p>
        </p:txBody>
      </p:sp>
      <p:sp>
        <p:nvSpPr>
          <p:cNvPr id="12" name="Obdĺžnik 11">
            <a:extLst>
              <a:ext uri="{FF2B5EF4-FFF2-40B4-BE49-F238E27FC236}">
                <a16:creationId xmlns:a16="http://schemas.microsoft.com/office/drawing/2014/main" id="{0D5B209A-93B6-BA46-8086-FE3AB030770B}"/>
              </a:ext>
            </a:extLst>
          </p:cNvPr>
          <p:cNvSpPr/>
          <p:nvPr/>
        </p:nvSpPr>
        <p:spPr>
          <a:xfrm>
            <a:off x="1148725" y="1312468"/>
            <a:ext cx="4877694"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Definovanie spoločných a rozdielnych čŕt</a:t>
            </a:r>
            <a:endParaRPr lang="sk-SK" dirty="0"/>
          </a:p>
        </p:txBody>
      </p:sp>
      <p:sp>
        <p:nvSpPr>
          <p:cNvPr id="13" name="Šípka: doprava 12">
            <a:extLst>
              <a:ext uri="{FF2B5EF4-FFF2-40B4-BE49-F238E27FC236}">
                <a16:creationId xmlns:a16="http://schemas.microsoft.com/office/drawing/2014/main" id="{E70A05DD-2121-7783-852A-4C52075B82E8}"/>
              </a:ext>
            </a:extLst>
          </p:cNvPr>
          <p:cNvSpPr/>
          <p:nvPr/>
        </p:nvSpPr>
        <p:spPr>
          <a:xfrm>
            <a:off x="868613" y="1289037"/>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14" name="Obdĺžnik 13">
            <a:extLst>
              <a:ext uri="{FF2B5EF4-FFF2-40B4-BE49-F238E27FC236}">
                <a16:creationId xmlns:a16="http://schemas.microsoft.com/office/drawing/2014/main" id="{6FC00695-ED8B-00ED-4816-2A25489C19D0}"/>
              </a:ext>
            </a:extLst>
          </p:cNvPr>
          <p:cNvSpPr/>
          <p:nvPr/>
        </p:nvSpPr>
        <p:spPr>
          <a:xfrm>
            <a:off x="1148725" y="1748079"/>
            <a:ext cx="4877694" cy="5520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Tvorba komponentov zodpovedných za manažovanie variability</a:t>
            </a:r>
          </a:p>
        </p:txBody>
      </p:sp>
      <p:sp>
        <p:nvSpPr>
          <p:cNvPr id="15" name="Šípka: doprava 14">
            <a:extLst>
              <a:ext uri="{FF2B5EF4-FFF2-40B4-BE49-F238E27FC236}">
                <a16:creationId xmlns:a16="http://schemas.microsoft.com/office/drawing/2014/main" id="{EA7EDBA0-4AE9-D22D-6C91-C415CB9AAAC1}"/>
              </a:ext>
            </a:extLst>
          </p:cNvPr>
          <p:cNvSpPr/>
          <p:nvPr/>
        </p:nvSpPr>
        <p:spPr>
          <a:xfrm>
            <a:off x="868613" y="1818593"/>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16" name="Obdĺžnik 15">
            <a:extLst>
              <a:ext uri="{FF2B5EF4-FFF2-40B4-BE49-F238E27FC236}">
                <a16:creationId xmlns:a16="http://schemas.microsoft.com/office/drawing/2014/main" id="{210873A8-425C-E6B7-E776-B4CB0E4928C6}"/>
              </a:ext>
            </a:extLst>
          </p:cNvPr>
          <p:cNvSpPr/>
          <p:nvPr/>
        </p:nvSpPr>
        <p:spPr>
          <a:xfrm>
            <a:off x="1148725" y="2354593"/>
            <a:ext cx="4877694" cy="10688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Tvorba nástrojov pre rozlíšenie a </a:t>
            </a:r>
            <a:r>
              <a:rPr lang="sk-SK" b="1" dirty="0" err="1"/>
              <a:t>namapovanie</a:t>
            </a:r>
            <a:r>
              <a:rPr lang="sk-SK" b="1" dirty="0"/>
              <a:t> variability </a:t>
            </a:r>
            <a:r>
              <a:rPr lang="en-US" b="1" dirty="0"/>
              <a:t>(</a:t>
            </a:r>
            <a:r>
              <a:rPr lang="sk-SK" b="1" dirty="0"/>
              <a:t>nástroje a metódy manažmentu </a:t>
            </a:r>
            <a:r>
              <a:rPr lang="sk-SK" b="1" dirty="0" err="1"/>
              <a:t>znovupoužiteľných</a:t>
            </a:r>
            <a:r>
              <a:rPr lang="sk-SK" b="1" dirty="0"/>
              <a:t> komponentov</a:t>
            </a:r>
            <a:r>
              <a:rPr lang="en-US" b="1" dirty="0"/>
              <a:t>)</a:t>
            </a:r>
            <a:endParaRPr lang="sk-SK" b="1" dirty="0"/>
          </a:p>
        </p:txBody>
      </p:sp>
      <p:sp>
        <p:nvSpPr>
          <p:cNvPr id="17" name="Šípka: doprava 16">
            <a:extLst>
              <a:ext uri="{FF2B5EF4-FFF2-40B4-BE49-F238E27FC236}">
                <a16:creationId xmlns:a16="http://schemas.microsoft.com/office/drawing/2014/main" id="{17E34D1D-A0B6-4157-4696-92DFA06C7EC2}"/>
              </a:ext>
            </a:extLst>
          </p:cNvPr>
          <p:cNvSpPr/>
          <p:nvPr/>
        </p:nvSpPr>
        <p:spPr>
          <a:xfrm>
            <a:off x="888021" y="2649845"/>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0" name="Obdĺžnik 19">
            <a:extLst>
              <a:ext uri="{FF2B5EF4-FFF2-40B4-BE49-F238E27FC236}">
                <a16:creationId xmlns:a16="http://schemas.microsoft.com/office/drawing/2014/main" id="{0DE207D1-656D-0944-0C9A-ADF416BE0A15}"/>
              </a:ext>
            </a:extLst>
          </p:cNvPr>
          <p:cNvSpPr/>
          <p:nvPr/>
        </p:nvSpPr>
        <p:spPr>
          <a:xfrm>
            <a:off x="1148725" y="3501303"/>
            <a:ext cx="4877694" cy="502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     Definovanie rozsahu v akom môžu byť produkty konštruované</a:t>
            </a:r>
            <a:endParaRPr lang="sk-SK" dirty="0"/>
          </a:p>
        </p:txBody>
      </p:sp>
      <p:sp>
        <p:nvSpPr>
          <p:cNvPr id="21" name="Šípka: doprava 20">
            <a:extLst>
              <a:ext uri="{FF2B5EF4-FFF2-40B4-BE49-F238E27FC236}">
                <a16:creationId xmlns:a16="http://schemas.microsoft.com/office/drawing/2014/main" id="{6DD4F3D5-31C1-DA95-2B4F-03249204C0AB}"/>
              </a:ext>
            </a:extLst>
          </p:cNvPr>
          <p:cNvSpPr/>
          <p:nvPr/>
        </p:nvSpPr>
        <p:spPr>
          <a:xfrm>
            <a:off x="895719" y="3519714"/>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2" name="Obdĺžnik 21">
            <a:extLst>
              <a:ext uri="{FF2B5EF4-FFF2-40B4-BE49-F238E27FC236}">
                <a16:creationId xmlns:a16="http://schemas.microsoft.com/office/drawing/2014/main" id="{7257346E-DE19-0152-F29B-DF320831654A}"/>
              </a:ext>
            </a:extLst>
          </p:cNvPr>
          <p:cNvSpPr/>
          <p:nvPr/>
        </p:nvSpPr>
        <p:spPr>
          <a:xfrm>
            <a:off x="1156422" y="5299306"/>
            <a:ext cx="5170594" cy="5883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Odvodenie produktov za pomoci nástrojov z predchádzajúcej fázy</a:t>
            </a:r>
            <a:endParaRPr lang="sk-SK" dirty="0"/>
          </a:p>
        </p:txBody>
      </p:sp>
      <p:sp>
        <p:nvSpPr>
          <p:cNvPr id="23" name="Šípka: doprava 22">
            <a:extLst>
              <a:ext uri="{FF2B5EF4-FFF2-40B4-BE49-F238E27FC236}">
                <a16:creationId xmlns:a16="http://schemas.microsoft.com/office/drawing/2014/main" id="{E7866A42-7B35-37B1-C402-38410CFB47B3}"/>
              </a:ext>
            </a:extLst>
          </p:cNvPr>
          <p:cNvSpPr/>
          <p:nvPr/>
        </p:nvSpPr>
        <p:spPr>
          <a:xfrm>
            <a:off x="749865" y="5377197"/>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24" name="Obdĺžnik 23">
            <a:extLst>
              <a:ext uri="{FF2B5EF4-FFF2-40B4-BE49-F238E27FC236}">
                <a16:creationId xmlns:a16="http://schemas.microsoft.com/office/drawing/2014/main" id="{05C190C3-1B6B-46C6-9BF9-3AB947C7F4F0}"/>
              </a:ext>
            </a:extLst>
          </p:cNvPr>
          <p:cNvSpPr/>
          <p:nvPr/>
        </p:nvSpPr>
        <p:spPr>
          <a:xfrm>
            <a:off x="1147289" y="5982447"/>
            <a:ext cx="5179727" cy="10584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err="1"/>
              <a:t>Kustomizácia</a:t>
            </a:r>
            <a:r>
              <a:rPr lang="sk-SK" b="1" dirty="0"/>
              <a:t> existujúceho výrobku: tvorba aplikačno-špecifických komponentov v rámci</a:t>
            </a:r>
          </a:p>
          <a:p>
            <a:pPr algn="ctr"/>
            <a:r>
              <a:rPr lang="sk-SK" b="1" dirty="0"/>
              <a:t> iba jedného výrobku</a:t>
            </a:r>
            <a:endParaRPr lang="sk-SK" dirty="0"/>
          </a:p>
        </p:txBody>
      </p:sp>
      <p:sp>
        <p:nvSpPr>
          <p:cNvPr id="25" name="Šípka: doprava 24">
            <a:extLst>
              <a:ext uri="{FF2B5EF4-FFF2-40B4-BE49-F238E27FC236}">
                <a16:creationId xmlns:a16="http://schemas.microsoft.com/office/drawing/2014/main" id="{9372E178-57ED-6C2A-F495-4DE1D016AB31}"/>
              </a:ext>
            </a:extLst>
          </p:cNvPr>
          <p:cNvSpPr/>
          <p:nvPr/>
        </p:nvSpPr>
        <p:spPr>
          <a:xfrm>
            <a:off x="775574" y="6170814"/>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7" name="BlokTextu 6">
            <a:extLst>
              <a:ext uri="{FF2B5EF4-FFF2-40B4-BE49-F238E27FC236}">
                <a16:creationId xmlns:a16="http://schemas.microsoft.com/office/drawing/2014/main" id="{11B24D4C-FB40-3EFE-8AB5-53379F158B6F}"/>
              </a:ext>
            </a:extLst>
          </p:cNvPr>
          <p:cNvSpPr txBox="1"/>
          <p:nvPr/>
        </p:nvSpPr>
        <p:spPr>
          <a:xfrm>
            <a:off x="6334832" y="4323479"/>
            <a:ext cx="4769639" cy="646331"/>
          </a:xfrm>
          <a:prstGeom prst="rect">
            <a:avLst/>
          </a:prstGeom>
          <a:noFill/>
        </p:spPr>
        <p:txBody>
          <a:bodyPr wrap="none" rtlCol="0">
            <a:spAutoFit/>
          </a:bodyPr>
          <a:lstStyle/>
          <a:p>
            <a:r>
              <a:rPr lang="en-US" dirty="0"/>
              <a:t>Product instantiation - </a:t>
            </a:r>
            <a:r>
              <a:rPr lang="en-US" sz="3600" b="1" dirty="0"/>
              <a:t>With</a:t>
            </a:r>
            <a:r>
              <a:rPr lang="en-US" sz="3200" b="1" dirty="0"/>
              <a:t> reuse</a:t>
            </a:r>
          </a:p>
        </p:txBody>
      </p:sp>
      <p:sp>
        <p:nvSpPr>
          <p:cNvPr id="27" name="BlokTextu 26">
            <a:extLst>
              <a:ext uri="{FF2B5EF4-FFF2-40B4-BE49-F238E27FC236}">
                <a16:creationId xmlns:a16="http://schemas.microsoft.com/office/drawing/2014/main" id="{50924EC8-DA05-E8A5-0F87-F9F3984055C3}"/>
              </a:ext>
            </a:extLst>
          </p:cNvPr>
          <p:cNvSpPr txBox="1"/>
          <p:nvPr/>
        </p:nvSpPr>
        <p:spPr>
          <a:xfrm>
            <a:off x="6334832" y="6054302"/>
            <a:ext cx="5345689" cy="923330"/>
          </a:xfrm>
          <a:prstGeom prst="rect">
            <a:avLst/>
          </a:prstGeom>
          <a:noFill/>
        </p:spPr>
        <p:txBody>
          <a:bodyPr wrap="square" rtlCol="0">
            <a:spAutoFit/>
          </a:bodyPr>
          <a:lstStyle/>
          <a:p>
            <a:pPr algn="l" fontAlgn="base"/>
            <a:r>
              <a:rPr lang="en-US" sz="1200" b="0" i="0" dirty="0">
                <a:effectLst/>
                <a:latin typeface="inherit"/>
              </a:rPr>
              <a:t>Rashid, A., Royer, J., &amp; </a:t>
            </a:r>
            <a:r>
              <a:rPr lang="en-US" sz="1200" b="0" i="0" dirty="0" err="1">
                <a:effectLst/>
                <a:latin typeface="inherit"/>
              </a:rPr>
              <a:t>Rummler</a:t>
            </a:r>
            <a:r>
              <a:rPr lang="en-US" sz="1200" b="0" i="0" dirty="0">
                <a:effectLst/>
                <a:latin typeface="inherit"/>
              </a:rPr>
              <a:t>, A. (Eds.). (2011). </a:t>
            </a:r>
            <a:r>
              <a:rPr lang="en-US" sz="1200" b="0" i="1" dirty="0">
                <a:effectLst/>
                <a:latin typeface="noto sans" panose="020B0502040504020204" pitchFamily="34"/>
              </a:rPr>
              <a:t>Aspect-Oriented, Model-Driven</a:t>
            </a:r>
            <a:endParaRPr lang="sk-SK" sz="1200" b="0" i="1" dirty="0">
              <a:effectLst/>
              <a:latin typeface="noto sans" panose="020B0502040504020204" pitchFamily="34"/>
            </a:endParaRPr>
          </a:p>
          <a:p>
            <a:pPr algn="l" fontAlgn="base"/>
            <a:r>
              <a:rPr lang="en-US" sz="1200" b="0" i="1" dirty="0">
                <a:effectLst/>
                <a:latin typeface="noto sans" panose="020B0502040504020204" pitchFamily="34"/>
              </a:rPr>
              <a:t>Software Product Lines: The AMPLE Way</a:t>
            </a:r>
            <a:r>
              <a:rPr lang="en-US" sz="1200" b="0" i="0" dirty="0">
                <a:effectLst/>
                <a:latin typeface="inherit"/>
              </a:rPr>
              <a:t>. Cambridge: Cambridge </a:t>
            </a:r>
            <a:endParaRPr lang="sk-SK" sz="1200" b="0" i="0" dirty="0">
              <a:effectLst/>
              <a:latin typeface="inherit"/>
            </a:endParaRPr>
          </a:p>
          <a:p>
            <a:pPr algn="l" fontAlgn="base"/>
            <a:r>
              <a:rPr lang="en-US" sz="1200" b="0" i="0" dirty="0">
                <a:effectLst/>
                <a:latin typeface="inherit"/>
              </a:rPr>
              <a:t>University Press. doi:10.1017/CBO9781139003629</a:t>
            </a:r>
          </a:p>
          <a:p>
            <a:endParaRPr lang="en-US" dirty="0"/>
          </a:p>
        </p:txBody>
      </p:sp>
    </p:spTree>
    <p:extLst>
      <p:ext uri="{BB962C8B-B14F-4D97-AF65-F5344CB8AC3E}">
        <p14:creationId xmlns:p14="http://schemas.microsoft.com/office/powerpoint/2010/main" val="42315606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ĺžnik: zaoblené protiľahlé rohy 12">
            <a:extLst>
              <a:ext uri="{FF2B5EF4-FFF2-40B4-BE49-F238E27FC236}">
                <a16:creationId xmlns:a16="http://schemas.microsoft.com/office/drawing/2014/main" id="{78A7C313-90EF-0A9A-DD10-BE74BD0A2370}"/>
              </a:ext>
            </a:extLst>
          </p:cNvPr>
          <p:cNvSpPr/>
          <p:nvPr/>
        </p:nvSpPr>
        <p:spPr>
          <a:xfrm>
            <a:off x="8912892" y="93366"/>
            <a:ext cx="3152325" cy="1688567"/>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sk-SK" dirty="0"/>
              <a:t>Poskytnutie komponentmi pre zvýšenie úrovne </a:t>
            </a:r>
            <a:r>
              <a:rPr lang="sk-SK" dirty="0" err="1"/>
              <a:t>znovupoužitia</a:t>
            </a:r>
            <a:endParaRPr lang="sk-SK" dirty="0"/>
          </a:p>
        </p:txBody>
      </p:sp>
      <p:sp>
        <p:nvSpPr>
          <p:cNvPr id="11" name="Obdĺžnik: zaoblené protiľahlé rohy 10">
            <a:extLst>
              <a:ext uri="{FF2B5EF4-FFF2-40B4-BE49-F238E27FC236}">
                <a16:creationId xmlns:a16="http://schemas.microsoft.com/office/drawing/2014/main" id="{A16E8CC6-004A-B74A-2DE3-6834B4940169}"/>
              </a:ext>
            </a:extLst>
          </p:cNvPr>
          <p:cNvSpPr/>
          <p:nvPr/>
        </p:nvSpPr>
        <p:spPr>
          <a:xfrm>
            <a:off x="308685" y="304375"/>
            <a:ext cx="2550223" cy="1531025"/>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a:p>
            <a:pPr algn="ctr"/>
            <a:endParaRPr lang="sk-SK" dirty="0"/>
          </a:p>
          <a:p>
            <a:pPr algn="ctr"/>
            <a:r>
              <a:rPr lang="sk-SK" dirty="0"/>
              <a:t>Kandidát na zavedenie do platformy</a:t>
            </a:r>
          </a:p>
        </p:txBody>
      </p:sp>
      <p:sp>
        <p:nvSpPr>
          <p:cNvPr id="4" name="Obdĺžnik: zaoblené rohy 3">
            <a:extLst>
              <a:ext uri="{FF2B5EF4-FFF2-40B4-BE49-F238E27FC236}">
                <a16:creationId xmlns:a16="http://schemas.microsoft.com/office/drawing/2014/main" id="{8BE1E605-D4CD-180B-C2E0-057664FD3DE4}"/>
              </a:ext>
            </a:extLst>
          </p:cNvPr>
          <p:cNvSpPr/>
          <p:nvPr/>
        </p:nvSpPr>
        <p:spPr>
          <a:xfrm>
            <a:off x="2721592" y="749677"/>
            <a:ext cx="2097037"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Doménové inžinierstvo</a:t>
            </a:r>
            <a:endParaRPr lang="sk-SK" b="1" dirty="0"/>
          </a:p>
        </p:txBody>
      </p:sp>
      <p:sp>
        <p:nvSpPr>
          <p:cNvPr id="5" name="Obdĺžnik: zaoblené rohy 4">
            <a:extLst>
              <a:ext uri="{FF2B5EF4-FFF2-40B4-BE49-F238E27FC236}">
                <a16:creationId xmlns:a16="http://schemas.microsoft.com/office/drawing/2014/main" id="{9E578B1F-62CA-A737-C5C9-2885EA83341E}"/>
              </a:ext>
            </a:extLst>
          </p:cNvPr>
          <p:cNvSpPr/>
          <p:nvPr/>
        </p:nvSpPr>
        <p:spPr>
          <a:xfrm>
            <a:off x="7602041" y="840072"/>
            <a:ext cx="2097036" cy="10202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Aplikačné inžinierstvo</a:t>
            </a:r>
            <a:endParaRPr lang="sk-SK" b="1" dirty="0"/>
          </a:p>
        </p:txBody>
      </p:sp>
      <p:sp>
        <p:nvSpPr>
          <p:cNvPr id="6" name="Ovál 5">
            <a:extLst>
              <a:ext uri="{FF2B5EF4-FFF2-40B4-BE49-F238E27FC236}">
                <a16:creationId xmlns:a16="http://schemas.microsoft.com/office/drawing/2014/main" id="{40B1F16A-31A4-8A0A-A576-4EA1AB0331E1}"/>
              </a:ext>
            </a:extLst>
          </p:cNvPr>
          <p:cNvSpPr/>
          <p:nvPr/>
        </p:nvSpPr>
        <p:spPr>
          <a:xfrm>
            <a:off x="5271567" y="1413418"/>
            <a:ext cx="2364356" cy="94028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sk-SK" b="1" dirty="0"/>
              <a:t>Obe fázy bežia paralelne </a:t>
            </a:r>
          </a:p>
        </p:txBody>
      </p:sp>
      <p:sp>
        <p:nvSpPr>
          <p:cNvPr id="7" name="Šípka: obojsmerná vodorovná 6">
            <a:extLst>
              <a:ext uri="{FF2B5EF4-FFF2-40B4-BE49-F238E27FC236}">
                <a16:creationId xmlns:a16="http://schemas.microsoft.com/office/drawing/2014/main" id="{36D5D06F-76E1-6F1D-20EA-6DB621293A38}"/>
              </a:ext>
            </a:extLst>
          </p:cNvPr>
          <p:cNvSpPr/>
          <p:nvPr/>
        </p:nvSpPr>
        <p:spPr>
          <a:xfrm>
            <a:off x="4636167" y="968300"/>
            <a:ext cx="3152326" cy="58300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a:extLst>
              <a:ext uri="{FF2B5EF4-FFF2-40B4-BE49-F238E27FC236}">
                <a16:creationId xmlns:a16="http://schemas.microsoft.com/office/drawing/2014/main" id="{71816A06-F4F0-03F7-C4A3-B793B9E26E71}"/>
              </a:ext>
            </a:extLst>
          </p:cNvPr>
          <p:cNvSpPr/>
          <p:nvPr/>
        </p:nvSpPr>
        <p:spPr>
          <a:xfrm>
            <a:off x="1041942" y="1770692"/>
            <a:ext cx="4170334" cy="5830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Návrh platformy pre podporu  aplikačného inžinierstva</a:t>
            </a:r>
            <a:endParaRPr lang="sk-SK" dirty="0"/>
          </a:p>
        </p:txBody>
      </p:sp>
      <p:sp>
        <p:nvSpPr>
          <p:cNvPr id="9" name="Šípka: doprava 8">
            <a:extLst>
              <a:ext uri="{FF2B5EF4-FFF2-40B4-BE49-F238E27FC236}">
                <a16:creationId xmlns:a16="http://schemas.microsoft.com/office/drawing/2014/main" id="{18D2FD44-F568-1C32-8BD4-8EF7FC559E84}"/>
              </a:ext>
            </a:extLst>
          </p:cNvPr>
          <p:cNvSpPr/>
          <p:nvPr/>
        </p:nvSpPr>
        <p:spPr>
          <a:xfrm>
            <a:off x="798765" y="1839778"/>
            <a:ext cx="521407" cy="39276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k-SK" dirty="0"/>
          </a:p>
        </p:txBody>
      </p:sp>
      <p:sp>
        <p:nvSpPr>
          <p:cNvPr id="10" name="Obdĺžnik 9">
            <a:extLst>
              <a:ext uri="{FF2B5EF4-FFF2-40B4-BE49-F238E27FC236}">
                <a16:creationId xmlns:a16="http://schemas.microsoft.com/office/drawing/2014/main" id="{A105DCC2-DCC2-A64B-0634-DAFB84FEE8BA}"/>
              </a:ext>
            </a:extLst>
          </p:cNvPr>
          <p:cNvSpPr/>
          <p:nvPr/>
        </p:nvSpPr>
        <p:spPr>
          <a:xfrm>
            <a:off x="126783" y="35662"/>
            <a:ext cx="2027273" cy="87126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sk-SK" b="1" dirty="0"/>
              <a:t>NOVO-VYŽIADANÁ VLASTNOSŤ</a:t>
            </a:r>
          </a:p>
        </p:txBody>
      </p:sp>
      <p:sp>
        <p:nvSpPr>
          <p:cNvPr id="12" name="Obdĺžnik 11">
            <a:extLst>
              <a:ext uri="{FF2B5EF4-FFF2-40B4-BE49-F238E27FC236}">
                <a16:creationId xmlns:a16="http://schemas.microsoft.com/office/drawing/2014/main" id="{01E29FF4-4666-8C80-0DFC-15290B5F3C01}"/>
              </a:ext>
            </a:extLst>
          </p:cNvPr>
          <p:cNvSpPr/>
          <p:nvPr/>
        </p:nvSpPr>
        <p:spPr>
          <a:xfrm>
            <a:off x="10133799" y="1374319"/>
            <a:ext cx="2032517" cy="87126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sk-SK" b="1" dirty="0"/>
              <a:t>VIACERÉ PREDVÍDATEĽNÉ VLASTNOSTI</a:t>
            </a:r>
          </a:p>
        </p:txBody>
      </p:sp>
      <p:sp>
        <p:nvSpPr>
          <p:cNvPr id="14" name="Ovál 13">
            <a:extLst>
              <a:ext uri="{FF2B5EF4-FFF2-40B4-BE49-F238E27FC236}">
                <a16:creationId xmlns:a16="http://schemas.microsoft.com/office/drawing/2014/main" id="{D89987C0-AB7F-C637-20ED-CCF764F9AA5F}"/>
              </a:ext>
            </a:extLst>
          </p:cNvPr>
          <p:cNvSpPr/>
          <p:nvPr/>
        </p:nvSpPr>
        <p:spPr>
          <a:xfrm>
            <a:off x="5353340" y="2571547"/>
            <a:ext cx="2364356" cy="828483"/>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sk-SK" b="1" dirty="0"/>
              <a:t>Výstupom sú iné artefakty</a:t>
            </a:r>
          </a:p>
        </p:txBody>
      </p:sp>
      <p:sp>
        <p:nvSpPr>
          <p:cNvPr id="15" name="Obdĺžnik: zaoblené protiľahlé rohy 14">
            <a:extLst>
              <a:ext uri="{FF2B5EF4-FFF2-40B4-BE49-F238E27FC236}">
                <a16:creationId xmlns:a16="http://schemas.microsoft.com/office/drawing/2014/main" id="{8F89D367-C888-7244-4B69-24CB14A2C1C6}"/>
              </a:ext>
            </a:extLst>
          </p:cNvPr>
          <p:cNvSpPr/>
          <p:nvPr/>
        </p:nvSpPr>
        <p:spPr>
          <a:xfrm>
            <a:off x="264704" y="2600132"/>
            <a:ext cx="5283065" cy="85784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sk-SK" dirty="0" err="1"/>
              <a:t>Znovupoužiteľné</a:t>
            </a:r>
            <a:r>
              <a:rPr lang="sk-SK" dirty="0"/>
              <a:t> šablóny, </a:t>
            </a:r>
            <a:r>
              <a:rPr lang="en-US" dirty="0" err="1"/>
              <a:t>elementy</a:t>
            </a:r>
            <a:r>
              <a:rPr lang="sk-SK" dirty="0"/>
              <a:t> </a:t>
            </a:r>
            <a:r>
              <a:rPr lang="en-US" dirty="0"/>
              <a:t>(</a:t>
            </a:r>
            <a:r>
              <a:rPr lang="en-US" dirty="0" err="1"/>
              <a:t>modely</a:t>
            </a:r>
            <a:r>
              <a:rPr lang="en-US" dirty="0"/>
              <a:t>, </a:t>
            </a:r>
            <a:r>
              <a:rPr lang="en-US" dirty="0" err="1"/>
              <a:t>dokument</a:t>
            </a:r>
            <a:r>
              <a:rPr lang="sk-SK" dirty="0" err="1"/>
              <a:t>ácia</a:t>
            </a:r>
            <a:r>
              <a:rPr lang="sk-SK" dirty="0"/>
              <a:t>, zdrojový kód,...</a:t>
            </a:r>
            <a:r>
              <a:rPr lang="en-US" dirty="0"/>
              <a:t>) </a:t>
            </a:r>
            <a:r>
              <a:rPr lang="sk-SK" dirty="0"/>
              <a:t>, a časti použiteľné v aplikačnom inžinierstve</a:t>
            </a:r>
          </a:p>
        </p:txBody>
      </p:sp>
      <p:sp>
        <p:nvSpPr>
          <p:cNvPr id="16" name="Obdĺžnik: zaoblené protiľahlé rohy 15">
            <a:extLst>
              <a:ext uri="{FF2B5EF4-FFF2-40B4-BE49-F238E27FC236}">
                <a16:creationId xmlns:a16="http://schemas.microsoft.com/office/drawing/2014/main" id="{020F7B9E-F6CA-1B13-D84B-2CD22D5D80CF}"/>
              </a:ext>
            </a:extLst>
          </p:cNvPr>
          <p:cNvSpPr/>
          <p:nvPr/>
        </p:nvSpPr>
        <p:spPr>
          <a:xfrm>
            <a:off x="7428012" y="2535273"/>
            <a:ext cx="4674050" cy="85784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sk-SK" dirty="0"/>
              <a:t>Využíva šablóny a </a:t>
            </a:r>
            <a:r>
              <a:rPr lang="en-US" dirty="0" err="1"/>
              <a:t>elementy</a:t>
            </a:r>
            <a:r>
              <a:rPr lang="sk-SK" dirty="0"/>
              <a:t> pri tvorbe výsledných produktov</a:t>
            </a:r>
          </a:p>
        </p:txBody>
      </p:sp>
      <p:sp>
        <p:nvSpPr>
          <p:cNvPr id="17" name="Obdĺžnik: zaoblené rohy 16">
            <a:extLst>
              <a:ext uri="{FF2B5EF4-FFF2-40B4-BE49-F238E27FC236}">
                <a16:creationId xmlns:a16="http://schemas.microsoft.com/office/drawing/2014/main" id="{C574B906-2996-4D82-9C02-D7B5F6F1F076}"/>
              </a:ext>
            </a:extLst>
          </p:cNvPr>
          <p:cNvSpPr/>
          <p:nvPr/>
        </p:nvSpPr>
        <p:spPr>
          <a:xfrm>
            <a:off x="1182220" y="3486557"/>
            <a:ext cx="4592615" cy="895487"/>
          </a:xfrm>
          <a:prstGeom prst="roundRect">
            <a:avLst/>
          </a:prstGeom>
          <a:solidFill>
            <a:srgbClr val="92D05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t>NIE JE TO O ZBIERAN</a:t>
            </a:r>
            <a:r>
              <a:rPr lang="sk-SK" b="1" dirty="0"/>
              <a:t>Í ELEMENTOV V REPOZITÁROCH S CIEĽOM ICH ZNOVUPOUŽIŤ</a:t>
            </a:r>
          </a:p>
        </p:txBody>
      </p:sp>
      <p:sp>
        <p:nvSpPr>
          <p:cNvPr id="18" name="Šípka: nadol 17">
            <a:extLst>
              <a:ext uri="{FF2B5EF4-FFF2-40B4-BE49-F238E27FC236}">
                <a16:creationId xmlns:a16="http://schemas.microsoft.com/office/drawing/2014/main" id="{06378BCB-4890-0F7F-D7CF-B959BA7C2F34}"/>
              </a:ext>
            </a:extLst>
          </p:cNvPr>
          <p:cNvSpPr/>
          <p:nvPr/>
        </p:nvSpPr>
        <p:spPr>
          <a:xfrm rot="16200000">
            <a:off x="617499" y="3458634"/>
            <a:ext cx="631312" cy="8722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0" name="Obdĺžnik 19">
            <a:extLst>
              <a:ext uri="{FF2B5EF4-FFF2-40B4-BE49-F238E27FC236}">
                <a16:creationId xmlns:a16="http://schemas.microsoft.com/office/drawing/2014/main" id="{CB329ED2-1C97-BAD0-98D9-DB25693AB88B}"/>
              </a:ext>
            </a:extLst>
          </p:cNvPr>
          <p:cNvSpPr/>
          <p:nvPr/>
        </p:nvSpPr>
        <p:spPr>
          <a:xfrm>
            <a:off x="933154" y="4934958"/>
            <a:ext cx="4047582" cy="154562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sk-SK" dirty="0"/>
              <a:t>-dostupných komponentov</a:t>
            </a:r>
          </a:p>
          <a:p>
            <a:r>
              <a:rPr lang="sk-SK" dirty="0"/>
              <a:t>-variabilné charakteristiky komponentov</a:t>
            </a:r>
          </a:p>
          <a:p>
            <a:r>
              <a:rPr lang="sk-SK" dirty="0"/>
              <a:t>-rozlíšenie/manažovanie variability</a:t>
            </a:r>
          </a:p>
        </p:txBody>
      </p:sp>
      <p:sp>
        <p:nvSpPr>
          <p:cNvPr id="19" name="Obdĺžnik: zaoblené rohy 18">
            <a:extLst>
              <a:ext uri="{FF2B5EF4-FFF2-40B4-BE49-F238E27FC236}">
                <a16:creationId xmlns:a16="http://schemas.microsoft.com/office/drawing/2014/main" id="{008B2114-62B6-4BA9-C531-21562D080437}"/>
              </a:ext>
            </a:extLst>
          </p:cNvPr>
          <p:cNvSpPr/>
          <p:nvPr/>
        </p:nvSpPr>
        <p:spPr>
          <a:xfrm>
            <a:off x="497037" y="4382044"/>
            <a:ext cx="3377520" cy="752740"/>
          </a:xfrm>
          <a:prstGeom prst="roundRect">
            <a:avLst/>
          </a:prstGeom>
          <a:solidFill>
            <a:srgbClr val="00B0F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k-SK" sz="2400" b="1" dirty="0"/>
              <a:t>Nutný popis variability</a:t>
            </a:r>
            <a:endParaRPr lang="sk-SK" b="1" dirty="0"/>
          </a:p>
        </p:txBody>
      </p:sp>
      <p:sp>
        <p:nvSpPr>
          <p:cNvPr id="22" name="Ovál 21">
            <a:extLst>
              <a:ext uri="{FF2B5EF4-FFF2-40B4-BE49-F238E27FC236}">
                <a16:creationId xmlns:a16="http://schemas.microsoft.com/office/drawing/2014/main" id="{E5B2337D-B8A0-565A-38A3-8FAD6316EE9C}"/>
              </a:ext>
            </a:extLst>
          </p:cNvPr>
          <p:cNvSpPr/>
          <p:nvPr/>
        </p:nvSpPr>
        <p:spPr>
          <a:xfrm>
            <a:off x="5416853" y="4146453"/>
            <a:ext cx="2364356" cy="828483"/>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sk-SK" b="1" dirty="0"/>
              <a:t>Modelovanie variability</a:t>
            </a:r>
          </a:p>
        </p:txBody>
      </p:sp>
      <p:sp>
        <p:nvSpPr>
          <p:cNvPr id="23" name="Obdĺžnik 22">
            <a:extLst>
              <a:ext uri="{FF2B5EF4-FFF2-40B4-BE49-F238E27FC236}">
                <a16:creationId xmlns:a16="http://schemas.microsoft.com/office/drawing/2014/main" id="{7602B90B-A6BD-7DE8-386E-88BEAB28BA09}"/>
              </a:ext>
            </a:extLst>
          </p:cNvPr>
          <p:cNvSpPr/>
          <p:nvPr/>
        </p:nvSpPr>
        <p:spPr>
          <a:xfrm>
            <a:off x="4758576" y="6157278"/>
            <a:ext cx="2032517" cy="61542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sk-SK" b="1" dirty="0"/>
              <a:t>Modely vlastností</a:t>
            </a:r>
          </a:p>
        </p:txBody>
      </p:sp>
      <p:sp>
        <p:nvSpPr>
          <p:cNvPr id="29" name="Obdĺžnik 28">
            <a:extLst>
              <a:ext uri="{FF2B5EF4-FFF2-40B4-BE49-F238E27FC236}">
                <a16:creationId xmlns:a16="http://schemas.microsoft.com/office/drawing/2014/main" id="{0E4D004E-CEA2-88DA-FAC2-273F801FA8C5}"/>
              </a:ext>
            </a:extLst>
          </p:cNvPr>
          <p:cNvSpPr/>
          <p:nvPr/>
        </p:nvSpPr>
        <p:spPr>
          <a:xfrm>
            <a:off x="5899210" y="4883166"/>
            <a:ext cx="4170334" cy="10065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a:t>Rozdiel oproti bežnému softvérovému inžinierstvu jedného výrobku</a:t>
            </a:r>
            <a:endParaRPr lang="sk-SK" dirty="0"/>
          </a:p>
        </p:txBody>
      </p:sp>
    </p:spTree>
    <p:extLst>
      <p:ext uri="{BB962C8B-B14F-4D97-AF65-F5344CB8AC3E}">
        <p14:creationId xmlns:p14="http://schemas.microsoft.com/office/powerpoint/2010/main" val="3635619533"/>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2582</TotalTime>
  <Words>5868</Words>
  <Application>Microsoft Office PowerPoint</Application>
  <PresentationFormat>Širokouhlá</PresentationFormat>
  <Paragraphs>826</Paragraphs>
  <Slides>99</Slides>
  <Notes>8</Notes>
  <HiddenSlides>0</HiddenSlides>
  <MMClips>0</MMClips>
  <ScaleCrop>false</ScaleCrop>
  <HeadingPairs>
    <vt:vector size="6" baseType="variant">
      <vt:variant>
        <vt:lpstr>Použité písma</vt:lpstr>
      </vt:variant>
      <vt:variant>
        <vt:i4>11</vt:i4>
      </vt:variant>
      <vt:variant>
        <vt:lpstr>Motív</vt:lpstr>
      </vt:variant>
      <vt:variant>
        <vt:i4>1</vt:i4>
      </vt:variant>
      <vt:variant>
        <vt:lpstr>Nadpisy snímok</vt:lpstr>
      </vt:variant>
      <vt:variant>
        <vt:i4>99</vt:i4>
      </vt:variant>
    </vt:vector>
  </HeadingPairs>
  <TitlesOfParts>
    <vt:vector size="111" baseType="lpstr">
      <vt:lpstr>Arial</vt:lpstr>
      <vt:lpstr>Calibri</vt:lpstr>
      <vt:lpstr>Consolas</vt:lpstr>
      <vt:lpstr>Domine</vt:lpstr>
      <vt:lpstr>inherit</vt:lpstr>
      <vt:lpstr>Market Sans</vt:lpstr>
      <vt:lpstr>noto sans</vt:lpstr>
      <vt:lpstr>system-ui</vt:lpstr>
      <vt:lpstr>Times New Roman</vt:lpstr>
      <vt:lpstr>Trebuchet MS</vt:lpstr>
      <vt:lpstr>Wingdings 3</vt:lpstr>
      <vt:lpstr>Fazeta</vt:lpstr>
      <vt:lpstr>Advanced Modularization, Aspects, and Their Application in Software Product Lines</vt:lpstr>
      <vt:lpstr>Ing. Jakub Perdek About the author</vt:lpstr>
      <vt:lpstr>Web Page of the  subject</vt:lpstr>
      <vt:lpstr>Aspect-Oriented Software Developement</vt:lpstr>
      <vt:lpstr>What it will about?</vt:lpstr>
      <vt:lpstr>Prezentácia programu PowerPoint</vt:lpstr>
      <vt:lpstr>Prezentácia programu PowerPoint</vt:lpstr>
      <vt:lpstr>Previous page of the course</vt:lpstr>
      <vt:lpstr>Projects</vt:lpstr>
      <vt:lpstr>Mini  Project</vt:lpstr>
      <vt:lpstr>Project Assessment</vt:lpstr>
      <vt:lpstr>Prezentácia programu PowerPoint</vt:lpstr>
      <vt:lpstr>Prezentácia programu PowerPoint</vt:lpstr>
      <vt:lpstr>Overall Assessment</vt:lpstr>
      <vt:lpstr>Prezentácia programu PowerPoint</vt:lpstr>
      <vt:lpstr>Prezentácia programu PowerPoint</vt:lpstr>
      <vt:lpstr>Prezentácia programu PowerPoint</vt:lpstr>
      <vt:lpstr>Plagiarism</vt:lpstr>
      <vt:lpstr>Plagiarism Prevention / Guidelines</vt:lpstr>
      <vt:lpstr>Advanced Modularization, Aspects, and Their Application in Software Product Lines</vt:lpstr>
      <vt:lpstr>Prezentácia programu PowerPoint</vt:lpstr>
      <vt:lpstr>Prezentácia programu PowerPoint</vt:lpstr>
      <vt:lpstr>Good Modularity</vt:lpstr>
      <vt:lpstr>Bad modularity</vt:lpstr>
      <vt:lpstr>How to separate concerns?</vt:lpstr>
      <vt:lpstr>Prezentácia programu PowerPoint</vt:lpstr>
      <vt:lpstr>Prezentácia programu PowerPoint</vt:lpstr>
      <vt:lpstr>Injecting content to particular places after development.</vt:lpstr>
      <vt:lpstr>Similar analogy  with use cases?</vt:lpstr>
      <vt:lpstr>Prezentácia programu PowerPoint</vt:lpstr>
      <vt:lpstr>Prezentácia programu PowerPoint</vt:lpstr>
      <vt:lpstr>Prezentácia programu PowerPoint</vt:lpstr>
      <vt:lpstr>Prezentácia programu PowerPoint</vt:lpstr>
      <vt:lpstr>Prezentácia programu PowerPoint</vt:lpstr>
      <vt:lpstr>Approach to  Use-Case Modelling  Using Aspects</vt:lpstr>
      <vt:lpstr>Prezentácia programu PowerPoint</vt:lpstr>
      <vt:lpstr>Prezentácia programu PowerPoint</vt:lpstr>
      <vt:lpstr>Symmetric AOP modularization</vt:lpstr>
      <vt:lpstr>Symmetric AOP modularization</vt:lpstr>
      <vt:lpstr>Prezentácia programu PowerPoint</vt:lpstr>
      <vt:lpstr>Prezentácia programu PowerPoint</vt:lpstr>
      <vt:lpstr>Symmetric AOP modularization</vt:lpstr>
      <vt:lpstr>  Peer use cases          vs.    Extend relationship</vt:lpstr>
      <vt:lpstr>Dictionary of basic terms</vt:lpstr>
      <vt:lpstr>Dictionary of basic terms</vt:lpstr>
      <vt:lpstr>Dictionary of basic terms</vt:lpstr>
      <vt:lpstr>Implementation of logging         concern</vt:lpstr>
      <vt:lpstr>Pointcuts – different kinds</vt:lpstr>
      <vt:lpstr>Example: Annotation based join points</vt:lpstr>
      <vt:lpstr>Application: Software product line for fractals</vt:lpstr>
      <vt:lpstr>Prezentácia programu PowerPoint</vt:lpstr>
      <vt:lpstr>Prezentácia programu PowerPoint</vt:lpstr>
      <vt:lpstr>Dynamically extending class</vt:lpstr>
      <vt:lpstr>Test</vt:lpstr>
      <vt:lpstr>Prezentácia programu PowerPoint</vt:lpstr>
      <vt:lpstr>Prezentácia programu PowerPoint</vt:lpstr>
      <vt:lpstr>Prezentácia programu PowerPoint</vt:lpstr>
      <vt:lpstr>Weaving</vt:lpstr>
      <vt:lpstr>Advice</vt:lpstr>
      <vt:lpstr>Pointcut</vt:lpstr>
      <vt:lpstr>Pointcut language</vt:lpstr>
      <vt:lpstr>Introduction</vt:lpstr>
      <vt:lpstr>Compile-time declaration</vt:lpstr>
      <vt:lpstr>Example: Intertype declaration in AspectJ</vt:lpstr>
      <vt:lpstr>Prezentácia programu PowerPoint</vt:lpstr>
      <vt:lpstr>Example: Aspect in AspectJ</vt:lpstr>
      <vt:lpstr>How to run AspectJ?</vt:lpstr>
      <vt:lpstr>The Complexity of Asymmetric Aspect Oriented Programming</vt:lpstr>
      <vt:lpstr>Aspect-Oriented  Programming is Quantification And Obliviousness.</vt:lpstr>
      <vt:lpstr>Use of Aspects in Software Product Lines</vt:lpstr>
      <vt:lpstr>Aspect-Oriented  Product Line</vt:lpstr>
      <vt:lpstr>Approach</vt:lpstr>
      <vt:lpstr>Improving Reusability</vt:lpstr>
      <vt:lpstr>Software Product Lines</vt:lpstr>
      <vt:lpstr>New Dimension in Software: Variability</vt:lpstr>
      <vt:lpstr>Feature-Oriented Decomposition</vt:lpstr>
      <vt:lpstr>Views on Software Product Line Development</vt:lpstr>
      <vt:lpstr>Prezentácia programu PowerPoint</vt:lpstr>
      <vt:lpstr>Product Line Engineering (PLE)</vt:lpstr>
      <vt:lpstr>Features</vt:lpstr>
      <vt:lpstr>Prezentácia programu PowerPoint</vt:lpstr>
      <vt:lpstr>Prezentácia programu PowerPoint</vt:lpstr>
      <vt:lpstr>ECaesarJ – Evolving Software Product Lines</vt:lpstr>
      <vt:lpstr>Modularization of Static Structures</vt:lpstr>
      <vt:lpstr>Handling Event Using Observer Design Pattern</vt:lpstr>
      <vt:lpstr>Quality of Applying Voluntary Features Using AspectJ</vt:lpstr>
      <vt:lpstr>Prezentácia programu PowerPoint</vt:lpstr>
      <vt:lpstr>Our  Approach</vt:lpstr>
      <vt:lpstr>Prezentácia programu PowerPoint</vt:lpstr>
      <vt:lpstr>References</vt:lpstr>
      <vt:lpstr>References</vt:lpstr>
      <vt:lpstr>Zlepšenie znovupoužiteľnosti</vt:lpstr>
      <vt:lpstr>Rady softvérových výrobkov</vt:lpstr>
      <vt:lpstr>Pohľady na vývoj radov softvérových výrobkov</vt:lpstr>
      <vt:lpstr>Prezentácia programu PowerPoint</vt:lpstr>
      <vt:lpstr>Inžinierstvo radov softvérových         výrobkov</vt:lpstr>
      <vt:lpstr>Vlastnosti (features)</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Jakub Perdek</dc:creator>
  <cp:lastModifiedBy>Jakub Perdek</cp:lastModifiedBy>
  <cp:revision>29</cp:revision>
  <dcterms:created xsi:type="dcterms:W3CDTF">2024-08-23T10:21:28Z</dcterms:created>
  <dcterms:modified xsi:type="dcterms:W3CDTF">2024-09-17T23:37:13Z</dcterms:modified>
</cp:coreProperties>
</file>